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64" r:id="rId6"/>
    <p:sldId id="263" r:id="rId7"/>
    <p:sldId id="262" r:id="rId8"/>
    <p:sldId id="269" r:id="rId9"/>
    <p:sldId id="261" r:id="rId10"/>
    <p:sldId id="270" r:id="rId11"/>
    <p:sldId id="260" r:id="rId12"/>
    <p:sldId id="259" r:id="rId13"/>
    <p:sldId id="266" r:id="rId14"/>
    <p:sldId id="267" r:id="rId15"/>
    <p:sldId id="268" r:id="rId16"/>
    <p:sldId id="273"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90"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1AECC66-A987-4B29-B6E4-08D27A38A22D}" type="datetimeFigureOut">
              <a:rPr lang="ru-RU" smtClean="0"/>
              <a:t>04.12.2022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2977728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1AECC66-A987-4B29-B6E4-08D27A38A22D}" type="datetimeFigureOut">
              <a:rPr lang="ru-RU" smtClean="0"/>
              <a:t>04.12.2022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1040103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1AECC66-A987-4B29-B6E4-08D27A38A22D}" type="datetimeFigureOut">
              <a:rPr lang="ru-RU" smtClean="0"/>
              <a:t>04.12.2022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118198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1AECC66-A987-4B29-B6E4-08D27A38A22D}" type="datetimeFigureOut">
              <a:rPr lang="ru-RU" smtClean="0"/>
              <a:t>04.12.2022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326531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1AECC66-A987-4B29-B6E4-08D27A38A22D}" type="datetimeFigureOut">
              <a:rPr lang="ru-RU" smtClean="0"/>
              <a:t>04.12.2022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697814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1AECC66-A987-4B29-B6E4-08D27A38A22D}" type="datetimeFigureOut">
              <a:rPr lang="ru-RU" smtClean="0"/>
              <a:t>04.12.2022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409960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1AECC66-A987-4B29-B6E4-08D27A38A22D}" type="datetimeFigureOut">
              <a:rPr lang="ru-RU" smtClean="0"/>
              <a:t>04.12.2022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458539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1AECC66-A987-4B29-B6E4-08D27A38A22D}" type="datetimeFigureOut">
              <a:rPr lang="ru-RU" smtClean="0"/>
              <a:t>04.12.2022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645183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1AECC66-A987-4B29-B6E4-08D27A38A22D}" type="datetimeFigureOut">
              <a:rPr lang="ru-RU" smtClean="0"/>
              <a:t>04.12.2022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3057478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1AECC66-A987-4B29-B6E4-08D27A38A22D}" type="datetimeFigureOut">
              <a:rPr lang="ru-RU" smtClean="0"/>
              <a:t>04.12.2022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3590344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1AECC66-A987-4B29-B6E4-08D27A38A22D}" type="datetimeFigureOut">
              <a:rPr lang="ru-RU" smtClean="0"/>
              <a:t>04.12.2022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FC60FA-8ED1-4CC3-93BE-B04C21FBD75D}" type="slidenum">
              <a:rPr lang="ru-RU" smtClean="0"/>
              <a:t>‹#›</a:t>
            </a:fld>
            <a:endParaRPr lang="ru-RU"/>
          </a:p>
        </p:txBody>
      </p:sp>
    </p:spTree>
    <p:extLst>
      <p:ext uri="{BB962C8B-B14F-4D97-AF65-F5344CB8AC3E}">
        <p14:creationId xmlns:p14="http://schemas.microsoft.com/office/powerpoint/2010/main" val="1237246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AECC66-A987-4B29-B6E4-08D27A38A22D}" type="datetimeFigureOut">
              <a:rPr lang="ru-RU" smtClean="0"/>
              <a:t>04.12.2022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C60FA-8ED1-4CC3-93BE-B04C21FBD75D}" type="slidenum">
              <a:rPr lang="ru-RU" smtClean="0"/>
              <a:t>‹#›</a:t>
            </a:fld>
            <a:endParaRPr lang="ru-RU"/>
          </a:p>
        </p:txBody>
      </p:sp>
    </p:spTree>
    <p:extLst>
      <p:ext uri="{BB962C8B-B14F-4D97-AF65-F5344CB8AC3E}">
        <p14:creationId xmlns:p14="http://schemas.microsoft.com/office/powerpoint/2010/main" val="3887217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https://defektoskopist.ru/page.php?p=ultrazvukovaya-defektoskopiya/ultrazvukovoy-defektoskop"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jpeg"/><Relationship Id="rId5" Type="http://schemas.microsoft.com/office/2007/relationships/hdphoto" Target="../media/hdphoto6.wdp"/><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4299" y="114300"/>
            <a:ext cx="1338943" cy="914400"/>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НПК</a:t>
            </a:r>
            <a:endParaRPr lang="ru-RU" sz="2000" b="1" dirty="0">
              <a:solidFill>
                <a:srgbClr val="C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614765" y="2664320"/>
            <a:ext cx="7756071" cy="914400"/>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Лекция №</a:t>
            </a:r>
            <a:r>
              <a:rPr lang="ru-RU" sz="2000" b="1" dirty="0" smtClean="0">
                <a:solidFill>
                  <a:srgbClr val="C00000"/>
                </a:solidFill>
                <a:latin typeface="Times New Roman" panose="02020603050405020304" pitchFamily="18" charset="0"/>
                <a:cs typeface="Times New Roman" panose="02020603050405020304" pitchFamily="18" charset="0"/>
              </a:rPr>
              <a:t>07 </a:t>
            </a:r>
            <a:r>
              <a:rPr lang="ru-RU" sz="2000" b="1" dirty="0" smtClean="0">
                <a:solidFill>
                  <a:srgbClr val="C00000"/>
                </a:solidFill>
                <a:latin typeface="Times New Roman" panose="02020603050405020304" pitchFamily="18" charset="0"/>
                <a:cs typeface="Times New Roman" panose="02020603050405020304" pitchFamily="18" charset="0"/>
              </a:rPr>
              <a:t>- </a:t>
            </a:r>
            <a:r>
              <a:rPr lang="ru-RU" sz="2000" b="1" dirty="0">
                <a:solidFill>
                  <a:srgbClr val="C00000"/>
                </a:solidFill>
                <a:latin typeface="Times New Roman" panose="02020603050405020304" pitchFamily="18" charset="0"/>
                <a:cs typeface="Times New Roman" panose="02020603050405020304" pitchFamily="18" charset="0"/>
              </a:rPr>
              <a:t>Ультразвуковой контроль</a:t>
            </a:r>
            <a:r>
              <a:rPr lang="ru-RU" sz="2000" b="1" dirty="0" smtClean="0">
                <a:solidFill>
                  <a:srgbClr val="C00000"/>
                </a:solidFill>
                <a:latin typeface="Times New Roman" panose="02020603050405020304" pitchFamily="18" charset="0"/>
                <a:cs typeface="Times New Roman" panose="02020603050405020304" pitchFamily="18" charset="0"/>
              </a:rPr>
              <a:t>.</a:t>
            </a: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7692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7421" y="1028701"/>
            <a:ext cx="11900848" cy="396784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ru-RU" sz="2400" b="1" dirty="0" smtClean="0">
                <a:solidFill>
                  <a:srgbClr val="C00000"/>
                </a:solidFill>
                <a:latin typeface="Times New Roman" panose="02020603050405020304" pitchFamily="18" charset="0"/>
                <a:cs typeface="Times New Roman" panose="02020603050405020304" pitchFamily="18" charset="0"/>
              </a:rPr>
              <a:t>Вопросы:</a:t>
            </a:r>
          </a:p>
          <a:p>
            <a:pPr marL="457200" indent="-457200" algn="just">
              <a:spcBef>
                <a:spcPts val="600"/>
              </a:spcBef>
              <a:spcAft>
                <a:spcPts val="600"/>
              </a:spcAft>
              <a:buAutoNum type="arabicPeriod"/>
            </a:pPr>
            <a:r>
              <a:rPr lang="ru-RU" sz="2400" b="1" dirty="0" smtClean="0">
                <a:solidFill>
                  <a:srgbClr val="C00000"/>
                </a:solidFill>
                <a:latin typeface="Times New Roman" panose="02020603050405020304" pitchFamily="18" charset="0"/>
                <a:cs typeface="Times New Roman" panose="02020603050405020304" pitchFamily="18" charset="0"/>
              </a:rPr>
              <a:t>Что такое дефектоскопия и п</a:t>
            </a:r>
            <a:r>
              <a:rPr lang="ru-RU" sz="2400" b="1" dirty="0" smtClean="0">
                <a:solidFill>
                  <a:srgbClr val="C00000"/>
                </a:solidFill>
                <a:latin typeface="Times New Roman" panose="02020603050405020304" pitchFamily="18" charset="0"/>
                <a:cs typeface="Times New Roman" panose="02020603050405020304" pitchFamily="18" charset="0"/>
              </a:rPr>
              <a:t>ринцип действия </a:t>
            </a:r>
            <a:r>
              <a:rPr lang="ru-RU" sz="2400" b="1" dirty="0" smtClean="0">
                <a:solidFill>
                  <a:srgbClr val="C00000"/>
                </a:solidFill>
                <a:latin typeface="Times New Roman" panose="02020603050405020304" pitchFamily="18" charset="0"/>
                <a:cs typeface="Times New Roman" panose="02020603050405020304" pitchFamily="18" charset="0"/>
              </a:rPr>
              <a:t>. </a:t>
            </a:r>
          </a:p>
          <a:p>
            <a:pPr marL="457200" indent="-457200" algn="just">
              <a:spcBef>
                <a:spcPts val="600"/>
              </a:spcBef>
              <a:spcAft>
                <a:spcPts val="600"/>
              </a:spcAft>
              <a:buAutoNum type="arabicPeriod"/>
            </a:pPr>
            <a:r>
              <a:rPr lang="ru-RU" sz="2400" b="1" dirty="0" smtClean="0">
                <a:solidFill>
                  <a:srgbClr val="C00000"/>
                </a:solidFill>
                <a:latin typeface="Times New Roman" panose="02020603050405020304" pitchFamily="18" charset="0"/>
                <a:cs typeface="Times New Roman" panose="02020603050405020304" pitchFamily="18" charset="0"/>
              </a:rPr>
              <a:t>Ультразвуковой </a:t>
            </a:r>
            <a:r>
              <a:rPr lang="ru-RU" sz="2400" b="1" dirty="0">
                <a:solidFill>
                  <a:srgbClr val="C00000"/>
                </a:solidFill>
                <a:latin typeface="Times New Roman" panose="02020603050405020304" pitchFamily="18" charset="0"/>
                <a:cs typeface="Times New Roman" panose="02020603050405020304" pitchFamily="18" charset="0"/>
              </a:rPr>
              <a:t>контроль сварных соединений стальных строительных конструкций.</a:t>
            </a:r>
            <a:endParaRPr lang="ru-RU"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54338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918" y="0"/>
            <a:ext cx="12044082" cy="6447919"/>
          </a:xfrm>
          <a:prstGeom prst="rect">
            <a:avLst/>
          </a:prstGeom>
        </p:spPr>
        <p:txBody>
          <a:bodyPr wrap="square">
            <a:spAutoFit/>
          </a:bodyPr>
          <a:lstStyle/>
          <a:p>
            <a:pPr marL="457200" indent="-457200" algn="ctr">
              <a:spcBef>
                <a:spcPts val="600"/>
              </a:spcBef>
              <a:spcAft>
                <a:spcPts val="600"/>
              </a:spcAft>
              <a:buAutoNum type="arabicPeriod"/>
            </a:pPr>
            <a:r>
              <a:rPr lang="ru-RU" b="1" dirty="0">
                <a:solidFill>
                  <a:srgbClr val="C00000"/>
                </a:solidFill>
                <a:latin typeface="Times New Roman" panose="02020603050405020304" pitchFamily="18" charset="0"/>
                <a:cs typeface="Times New Roman" panose="02020603050405020304" pitchFamily="18" charset="0"/>
              </a:rPr>
              <a:t>Что такое дефектоскопия и принцип </a:t>
            </a:r>
            <a:r>
              <a:rPr lang="ru-RU" b="1" dirty="0" smtClean="0">
                <a:solidFill>
                  <a:srgbClr val="C00000"/>
                </a:solidFill>
                <a:latin typeface="Times New Roman" panose="02020603050405020304" pitchFamily="18" charset="0"/>
                <a:cs typeface="Times New Roman" panose="02020603050405020304" pitchFamily="18" charset="0"/>
              </a:rPr>
              <a:t>действия.</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Вследствие</a:t>
            </a:r>
            <a:r>
              <a:rPr lang="ru-RU" b="1" dirty="0">
                <a:latin typeface="Times New Roman" panose="02020603050405020304" pitchFamily="18" charset="0"/>
                <a:cs typeface="Times New Roman" panose="02020603050405020304" pitchFamily="18" charset="0"/>
              </a:rPr>
              <a:t> несовершенства технологии изготовления или в результате эксплуатации в тяжёлых условиях в изделиях появляются различные дефекты </a:t>
            </a:r>
            <a:r>
              <a:rPr lang="ru-RU" b="1" dirty="0" smtClean="0">
                <a:latin typeface="Times New Roman" panose="02020603050405020304" pitchFamily="18" charset="0"/>
                <a:cs typeface="Times New Roman" panose="02020603050405020304" pitchFamily="18" charset="0"/>
              </a:rPr>
              <a:t>нарушения</a:t>
            </a:r>
            <a:r>
              <a:rPr lang="ru-RU" b="1" dirty="0">
                <a:latin typeface="Times New Roman" panose="02020603050405020304" pitchFamily="18" charset="0"/>
                <a:cs typeface="Times New Roman" panose="02020603050405020304" pitchFamily="18" charset="0"/>
              </a:rPr>
              <a:t> сплошности или однородности материала, отклонения от заданного химического состава или структуры, а также от заданных размеров</a:t>
            </a:r>
            <a:r>
              <a:rPr lang="ru-RU" b="1" dirty="0" smtClean="0">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Дефекты изменяют физические свойства материала (плотность, электропроводность, магнитные, упругие свойства и др.). В основе существующих методов </a:t>
            </a:r>
            <a:r>
              <a:rPr lang="ru-RU" b="1" dirty="0" smtClean="0">
                <a:solidFill>
                  <a:srgbClr val="FF0000"/>
                </a:solidFill>
                <a:latin typeface="Times New Roman" panose="02020603050405020304" pitchFamily="18" charset="0"/>
                <a:cs typeface="Times New Roman" panose="02020603050405020304" pitchFamily="18" charset="0"/>
              </a:rPr>
              <a:t>ДЕФЕКТОСКОПИИ</a:t>
            </a:r>
            <a:r>
              <a:rPr lang="ru-RU" b="1" dirty="0" smtClean="0">
                <a:latin typeface="Times New Roman" panose="02020603050405020304" pitchFamily="18" charset="0"/>
                <a:cs typeface="Times New Roman" panose="02020603050405020304" pitchFamily="18" charset="0"/>
              </a:rPr>
              <a:t> лежит исследование физических свойств материалов при воздействии на них рентгеновских, инфракрасных, ультрафиолетовых и гамма-лучей, радиоволн, ультразвуковых колебаний, магнитного и электростатического полей и др.</a:t>
            </a:r>
          </a:p>
          <a:p>
            <a:pPr algn="just">
              <a:spcBef>
                <a:spcPts val="600"/>
              </a:spcBef>
              <a:spcAft>
                <a:spcPts val="600"/>
              </a:spcAft>
            </a:pPr>
            <a:r>
              <a:rPr lang="ru-RU" dirty="0"/>
              <a:t> </a:t>
            </a:r>
            <a:r>
              <a:rPr lang="ru-RU" dirty="0" smtClean="0"/>
              <a:t> </a:t>
            </a:r>
            <a:r>
              <a:rPr lang="ru-RU" b="1" i="1" dirty="0" smtClean="0">
                <a:solidFill>
                  <a:srgbClr val="002060"/>
                </a:solidFill>
                <a:latin typeface="Times New Roman" panose="02020603050405020304" pitchFamily="18" charset="0"/>
                <a:cs typeface="Times New Roman" panose="02020603050405020304" pitchFamily="18" charset="0"/>
              </a:rPr>
              <a:t>Известно</a:t>
            </a:r>
            <a:r>
              <a:rPr lang="ru-RU" b="1" i="1" dirty="0">
                <a:solidFill>
                  <a:srgbClr val="002060"/>
                </a:solidFill>
                <a:latin typeface="Times New Roman" panose="02020603050405020304" pitchFamily="18" charset="0"/>
                <a:cs typeface="Times New Roman" panose="02020603050405020304" pitchFamily="18" charset="0"/>
              </a:rPr>
              <a:t>, что дефекты ведут к изменению физических параметров изделия, конструкции: плотности, электропроводности, упругости и т.д. Исследование этих параметров и является основой многих современных методов дефектологии, которые бывают:</a:t>
            </a:r>
          </a:p>
          <a:p>
            <a:pPr lvl="0" algn="just"/>
            <a:r>
              <a:rPr lang="ru-RU" b="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Визуальными</a:t>
            </a:r>
            <a:r>
              <a:rPr lang="ru-RU" b="1" dirty="0">
                <a:solidFill>
                  <a:srgbClr val="FF0000"/>
                </a:solidFill>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 При исследовании внутренних поверхностей, глубоких полостей используют призматические трубки с </a:t>
            </a:r>
            <a:r>
              <a:rPr lang="ru-RU" b="1" dirty="0" err="1">
                <a:latin typeface="Times New Roman" panose="02020603050405020304" pitchFamily="18" charset="0"/>
                <a:cs typeface="Times New Roman" panose="02020603050405020304" pitchFamily="18" charset="0"/>
              </a:rPr>
              <a:t>миниосветителями</a:t>
            </a:r>
            <a:r>
              <a:rPr lang="ru-RU" b="1" dirty="0">
                <a:latin typeface="Times New Roman" panose="02020603050405020304" pitchFamily="18" charset="0"/>
                <a:cs typeface="Times New Roman" panose="02020603050405020304" pitchFamily="18" charset="0"/>
              </a:rPr>
              <a:t>, лазеры, миниатюрные видеокамеры. Осмотр может также происходить с помощью увеличительного стекла или без каких-либо приспособлений. </a:t>
            </a:r>
            <a:r>
              <a:rPr lang="ru-RU" b="1" dirty="0">
                <a:solidFill>
                  <a:srgbClr val="7030A0"/>
                </a:solidFill>
                <a:latin typeface="Times New Roman" panose="02020603050405020304" pitchFamily="18" charset="0"/>
                <a:cs typeface="Times New Roman" panose="02020603050405020304" pitchFamily="18" charset="0"/>
              </a:rPr>
              <a:t>Визуальный способ позволяет обнаруживать поверхностные дефекты: </a:t>
            </a:r>
            <a:r>
              <a:rPr lang="ru-RU" b="1" dirty="0">
                <a:solidFill>
                  <a:srgbClr val="FF0000"/>
                </a:solidFill>
                <a:latin typeface="Times New Roman" panose="02020603050405020304" pitchFamily="18" charset="0"/>
                <a:cs typeface="Times New Roman" panose="02020603050405020304" pitchFamily="18" charset="0"/>
              </a:rPr>
              <a:t>трещины, щели, плены - от 0,1 мм до десятков микрон</a:t>
            </a:r>
            <a:r>
              <a:rPr lang="ru-RU" b="1" dirty="0" smtClean="0">
                <a:solidFill>
                  <a:srgbClr val="FF0000"/>
                </a:solidFill>
                <a:latin typeface="Times New Roman" panose="02020603050405020304" pitchFamily="18" charset="0"/>
                <a:cs typeface="Times New Roman" panose="02020603050405020304" pitchFamily="18" charset="0"/>
              </a:rPr>
              <a:t>.</a:t>
            </a:r>
          </a:p>
          <a:p>
            <a:pPr lvl="0" algn="just"/>
            <a:endParaRPr lang="ru-RU" b="1" dirty="0">
              <a:latin typeface="Times New Roman" panose="02020603050405020304" pitchFamily="18" charset="0"/>
              <a:cs typeface="Times New Roman" panose="02020603050405020304" pitchFamily="18" charset="0"/>
            </a:endParaRPr>
          </a:p>
          <a:p>
            <a:pPr lvl="0" algn="just"/>
            <a:r>
              <a:rPr lang="ru-RU" b="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Рентгеновскими</a:t>
            </a:r>
            <a:r>
              <a:rPr lang="ru-RU" b="1" dirty="0">
                <a:solidFill>
                  <a:srgbClr val="FF0000"/>
                </a:solidFill>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Плотность материала влияет на поглощение им рентгеновских лучей. Выявляются скрытые дефекты: трещины, раковины, инородные вещества, неоднородность. Интенсивность излучения регистрируется фотографически, визуально, электронно-оптическим, ионизационным способами. </a:t>
            </a:r>
            <a:r>
              <a:rPr lang="ru-RU" b="1" dirty="0">
                <a:solidFill>
                  <a:srgbClr val="7030A0"/>
                </a:solidFill>
                <a:latin typeface="Times New Roman" panose="02020603050405020304" pitchFamily="18" charset="0"/>
                <a:cs typeface="Times New Roman" panose="02020603050405020304" pitchFamily="18" charset="0"/>
              </a:rPr>
              <a:t>Такое проведение дефектоскопии оправдано при изучении материала небольшой толщины - </a:t>
            </a:r>
            <a:r>
              <a:rPr lang="ru-RU" b="1" dirty="0">
                <a:solidFill>
                  <a:srgbClr val="FF0000"/>
                </a:solidFill>
                <a:latin typeface="Times New Roman" panose="02020603050405020304" pitchFamily="18" charset="0"/>
                <a:cs typeface="Times New Roman" panose="02020603050405020304" pitchFamily="18" charset="0"/>
              </a:rPr>
              <a:t>стали до 80 мм и легких сплавов до 250 мм</a:t>
            </a:r>
            <a:r>
              <a:rPr lang="ru-RU" b="1" dirty="0" smtClean="0">
                <a:solidFill>
                  <a:srgbClr val="FF0000"/>
                </a:solidFill>
                <a:latin typeface="Times New Roman" panose="02020603050405020304" pitchFamily="18" charset="0"/>
                <a:cs typeface="Times New Roman" panose="02020603050405020304" pitchFamily="18" charset="0"/>
              </a:rPr>
              <a:t>.       </a:t>
            </a:r>
            <a:endParaRPr lang="ru-RU"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88755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4812" y="1"/>
            <a:ext cx="12017188" cy="6755696"/>
          </a:xfrm>
          <a:prstGeom prst="rect">
            <a:avLst/>
          </a:prstGeom>
        </p:spPr>
        <p:txBody>
          <a:bodyPr wrap="square">
            <a:spAutoFit/>
          </a:bodyPr>
          <a:lstStyle/>
          <a:p>
            <a:pPr lvl="0" indent="-342900" algn="just">
              <a:spcBef>
                <a:spcPts val="600"/>
              </a:spcBef>
              <a:spcAft>
                <a:spcPts val="600"/>
              </a:spcAft>
              <a:tabLst>
                <a:tab pos="457200" algn="l"/>
              </a:tabLst>
            </a:pPr>
            <a:r>
              <a:rPr lang="ru-RU" b="1" spc="45"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Радиоактивными</a:t>
            </a:r>
            <a:r>
              <a:rPr lang="ru-RU" b="1" spc="45"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spc="4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Принцип такой же, как и у рентгеновских. Используется гамма-излучение радиоактивных изотопов металлов (кобальта, иридия). Преимущество таких методов - простота, компактность аппаратуры, незаменимой в полевых условиях и при изучении труднодоступных участков конструкций.</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spc="45"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spc="45"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Радиоволновыми</a:t>
            </a:r>
            <a:r>
              <a:rPr lang="ru-RU" b="1" spc="45"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spc="45"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Позволяют находить поверхностные дефекты (преимущественно неметаллических материалов). Используется </a:t>
            </a:r>
            <a:r>
              <a:rPr lang="ru-RU" b="1" spc="45"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санти</a:t>
            </a:r>
            <a:r>
              <a:rPr lang="ru-RU" b="1" spc="45"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 миллиметровый диапазон. Методы помогают исследовать тонкие металлические листы, проволоку, толщину защитных, диэлектрических покрытий.</a:t>
            </a:r>
            <a:endParaRPr lang="ru-RU"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indent="-342900" algn="just">
              <a:spcBef>
                <a:spcPts val="600"/>
              </a:spcBef>
              <a:spcAft>
                <a:spcPts val="600"/>
              </a:spcAft>
              <a:tabLst>
                <a:tab pos="457200" algn="l"/>
              </a:tabLst>
            </a:pPr>
            <a:r>
              <a:rPr lang="ru-RU" b="1" spc="45"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spc="45"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Инфракрасными</a:t>
            </a:r>
            <a:r>
              <a:rPr lang="ru-RU" b="1" spc="45"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spc="4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Здесь используется нагрев материала. Дефекты изменяют тепловой поток, </a:t>
            </a:r>
            <a:r>
              <a:rPr lang="ru-RU" b="1" spc="45"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который регистрируется </a:t>
            </a:r>
            <a:r>
              <a:rPr lang="ru-RU" b="1" spc="4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теплочувствительным принимающим устройством</a:t>
            </a:r>
            <a:r>
              <a:rPr lang="ru-RU" b="1" spc="45"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lvl="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Магнитными</a:t>
            </a:r>
            <a:r>
              <a:rPr lang="ru-RU" b="1" dirty="0">
                <a:solidFill>
                  <a:srgbClr val="FF0000"/>
                </a:solidFill>
                <a:latin typeface="Times New Roman" panose="02020603050405020304" pitchFamily="18" charset="0"/>
                <a:cs typeface="Times New Roman" panose="02020603050405020304" pitchFamily="18" charset="0"/>
              </a:rPr>
              <a:t>. </a:t>
            </a:r>
            <a:r>
              <a:rPr lang="ru-RU" b="1" dirty="0">
                <a:solidFill>
                  <a:srgbClr val="002060"/>
                </a:solidFill>
                <a:latin typeface="Times New Roman" panose="02020603050405020304" pitchFamily="18" charset="0"/>
                <a:cs typeface="Times New Roman" panose="02020603050405020304" pitchFamily="18" charset="0"/>
              </a:rPr>
              <a:t>Исследуются ферромагнитные материалы. При этом используется в качестве индикатора магнитный порошок или его суспензия. При намагничивании материала порошок оседает на дефективных участках. Магнитографический способ предполагает использование специальной магнитной пленки, накладываемой на изделие. </a:t>
            </a:r>
            <a:r>
              <a:rPr lang="ru-RU" b="1" dirty="0">
                <a:solidFill>
                  <a:srgbClr val="FF0000"/>
                </a:solidFill>
                <a:latin typeface="Times New Roman" panose="02020603050405020304" pitchFamily="18" charset="0"/>
                <a:cs typeface="Times New Roman" panose="02020603050405020304" pitchFamily="18" charset="0"/>
              </a:rPr>
              <a:t>Он помогает обнаруживать трещины на глубине до 2мм.</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Феррозондовый </a:t>
            </a:r>
            <a:r>
              <a:rPr lang="ru-RU" b="1" dirty="0">
                <a:solidFill>
                  <a:srgbClr val="FF0000"/>
                </a:solidFill>
                <a:latin typeface="Times New Roman" panose="02020603050405020304" pitchFamily="18" charset="0"/>
                <a:cs typeface="Times New Roman" panose="02020603050405020304" pitchFamily="18" charset="0"/>
              </a:rPr>
              <a:t>метод </a:t>
            </a:r>
            <a:r>
              <a:rPr lang="ru-RU" b="1" dirty="0">
                <a:latin typeface="Times New Roman" panose="02020603050405020304" pitchFamily="18" charset="0"/>
                <a:cs typeface="Times New Roman" panose="02020603050405020304" pitchFamily="18" charset="0"/>
              </a:rPr>
              <a:t>основан на изменении тока, регистрируемом осциллоскопом, при прохождении прибором через дефектный участок. </a:t>
            </a:r>
            <a:r>
              <a:rPr lang="ru-RU" b="1" dirty="0">
                <a:solidFill>
                  <a:srgbClr val="FF0000"/>
                </a:solidFill>
                <a:latin typeface="Times New Roman" panose="02020603050405020304" pitchFamily="18" charset="0"/>
                <a:cs typeface="Times New Roman" panose="02020603050405020304" pitchFamily="18" charset="0"/>
              </a:rPr>
              <a:t>Он позволяет исследовать участки до 20мм</a:t>
            </a:r>
            <a:r>
              <a:rPr lang="ru-RU" b="1" dirty="0">
                <a:latin typeface="Times New Roman" panose="02020603050405020304" pitchFamily="18" charset="0"/>
                <a:cs typeface="Times New Roman" panose="02020603050405020304" pitchFamily="18" charset="0"/>
              </a:rPr>
              <a:t>. Контроль и отбраковка изделий таким методом могут быть </a:t>
            </a:r>
            <a:r>
              <a:rPr lang="ru-RU" b="1" dirty="0" smtClean="0">
                <a:latin typeface="Times New Roman" panose="02020603050405020304" pitchFamily="18" charset="0"/>
                <a:cs typeface="Times New Roman" panose="02020603050405020304" pitchFamily="18" charset="0"/>
              </a:rPr>
              <a:t>автоматизированы.</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dirty="0" err="1" smtClean="0">
                <a:solidFill>
                  <a:srgbClr val="FF0000"/>
                </a:solidFill>
                <a:latin typeface="Times New Roman" panose="02020603050405020304" pitchFamily="18" charset="0"/>
                <a:cs typeface="Times New Roman" panose="02020603050405020304" pitchFamily="18" charset="0"/>
              </a:rPr>
              <a:t>Электроиндуктивными</a:t>
            </a:r>
            <a:r>
              <a:rPr lang="ru-RU" b="1" dirty="0">
                <a:solidFill>
                  <a:srgbClr val="FF0000"/>
                </a:solidFill>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 Принцип заключается в использовании переменного магнитного поля. Датчиком регистрируется изменение вихревых токов. На показания прибора влияют: электропроводность, </a:t>
            </a:r>
            <a:r>
              <a:rPr lang="ru-RU" b="1" dirty="0" err="1">
                <a:latin typeface="Times New Roman" panose="02020603050405020304" pitchFamily="18" charset="0"/>
                <a:cs typeface="Times New Roman" panose="02020603050405020304" pitchFamily="18" charset="0"/>
              </a:rPr>
              <a:t>магнитопроницаемость</a:t>
            </a:r>
            <a:r>
              <a:rPr lang="ru-RU" b="1" dirty="0">
                <a:latin typeface="Times New Roman" panose="02020603050405020304" pitchFamily="18" charset="0"/>
                <a:cs typeface="Times New Roman" panose="02020603050405020304" pitchFamily="18" charset="0"/>
              </a:rPr>
              <a:t>, размеры изделия, неоднородность его структуры.</a:t>
            </a:r>
          </a:p>
          <a:p>
            <a:pPr algn="just"/>
            <a:r>
              <a:rPr lang="ru-RU" b="1" i="1" dirty="0">
                <a:solidFill>
                  <a:srgbClr val="002060"/>
                </a:solidFill>
                <a:latin typeface="Times New Roman" panose="02020603050405020304" pitchFamily="18" charset="0"/>
                <a:cs typeface="Times New Roman" panose="02020603050405020304" pitchFamily="18" charset="0"/>
              </a:rPr>
              <a:t>Датчики токовихревых дефектоскопов представляют собой катушки индуктивности. Методы поддаются автоматизации</a:t>
            </a:r>
            <a:r>
              <a:rPr lang="ru-RU" b="1" i="1" dirty="0" smtClean="0">
                <a:solidFill>
                  <a:srgbClr val="002060"/>
                </a:solidFill>
                <a:latin typeface="Times New Roman" panose="02020603050405020304" pitchFamily="18" charset="0"/>
                <a:cs typeface="Times New Roman" panose="02020603050405020304" pitchFamily="18" charset="0"/>
              </a:rPr>
              <a:t>.</a:t>
            </a:r>
            <a:endParaRPr lang="ru-RU"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21732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76" y="0"/>
            <a:ext cx="12084424" cy="6741589"/>
          </a:xfrm>
          <a:prstGeom prst="rect">
            <a:avLst/>
          </a:prstGeom>
        </p:spPr>
        <p:txBody>
          <a:bodyPr wrap="square">
            <a:spAutoFit/>
          </a:bodyPr>
          <a:lstStyle/>
          <a:p>
            <a:pPr lvl="0" indent="-342900" algn="just">
              <a:lnSpc>
                <a:spcPct val="107000"/>
              </a:lnSpc>
              <a:spcAft>
                <a:spcPts val="750"/>
              </a:spcAft>
              <a:tabLst>
                <a:tab pos="457200" algn="l"/>
              </a:tabLst>
            </a:pPr>
            <a:r>
              <a:rPr lang="ru-RU" b="1" spc="45"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spc="45"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Термоэлектрическими</a:t>
            </a:r>
            <a:r>
              <a:rPr lang="ru-RU" b="1" spc="45"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spc="4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Принцип - измерение ЭДС при нагреве двух разнородных металлов, соединенных вместе, один из которых принят за эталон.</a:t>
            </a:r>
            <a:endParaRPr lang="ru-RU" sz="12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lvl="0" indent="-342900" algn="just">
              <a:lnSpc>
                <a:spcPct val="107000"/>
              </a:lnSpc>
              <a:spcAft>
                <a:spcPts val="750"/>
              </a:spcAft>
              <a:tabLst>
                <a:tab pos="457200" algn="l"/>
              </a:tabLst>
            </a:pPr>
            <a:r>
              <a:rPr lang="ru-RU" b="1" spc="45"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Трибоэлектрическими</a:t>
            </a:r>
            <a:r>
              <a:rPr lang="ru-RU" b="1" spc="45"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spc="4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Принцип заключается в изменении ЭДС, которая возникает при трении материалов различного рода. Один из материалов принят за эталон.</a:t>
            </a:r>
            <a:endParaRPr lang="ru-RU" sz="12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lvl="0" indent="-342900" algn="just">
              <a:lnSpc>
                <a:spcPct val="107000"/>
              </a:lnSpc>
              <a:spcAft>
                <a:spcPts val="750"/>
              </a:spcAft>
              <a:tabLst>
                <a:tab pos="457200" algn="l"/>
              </a:tabLst>
            </a:pPr>
            <a:r>
              <a:rPr lang="ru-RU" b="1" spc="45"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Электростатическими</a:t>
            </a:r>
            <a:r>
              <a:rPr lang="ru-RU" b="1" spc="45"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spc="4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Методы основаны на использовании электростатического поля, в которое помещается изделие. Они подходят для исследования металлов и неметаллов. Исследуемый предмет покрывают тонким слоем мела из распылителя с эбонитовым наконечником. Положительно заряженные частицы мела указывают на неоднородность изделия, скапливаясь в дефективных местах.</a:t>
            </a:r>
            <a:endParaRPr lang="ru-RU" sz="12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lvl="0" indent="-342900" algn="just">
              <a:lnSpc>
                <a:spcPct val="107000"/>
              </a:lnSpc>
              <a:spcAft>
                <a:spcPts val="750"/>
              </a:spcAft>
              <a:tabLst>
                <a:tab pos="457200" algn="l"/>
              </a:tabLst>
            </a:pPr>
            <a:r>
              <a:rPr lang="ru-RU" b="1" spc="45"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Ультразвуковыми</a:t>
            </a:r>
            <a:r>
              <a:rPr lang="ru-RU" b="1" spc="45"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spc="4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Здесь используется регистрация упругих колебаний, которые в неоднородной среде распространяются по-разному</a:t>
            </a:r>
            <a:r>
              <a:rPr lang="ru-RU" b="1" spc="45"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lvl="0" indent="-342900" algn="just">
              <a:lnSpc>
                <a:spcPct val="107000"/>
              </a:lnSpc>
              <a:spcAft>
                <a:spcPts val="750"/>
              </a:spcAft>
              <a:tabLst>
                <a:tab pos="457200" algn="l"/>
              </a:tabLst>
            </a:pPr>
            <a:endParaRPr lang="ru-RU" sz="1200" b="1" spc="4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indent="-342900" algn="just">
              <a:lnSpc>
                <a:spcPct val="107000"/>
              </a:lnSpc>
              <a:spcAft>
                <a:spcPts val="750"/>
              </a:spcAft>
              <a:tabLst>
                <a:tab pos="457200" algn="l"/>
              </a:tabLst>
            </a:pPr>
            <a:r>
              <a:rPr lang="ru-RU" b="1" dirty="0" smtClean="0">
                <a:latin typeface="Times New Roman" panose="02020603050405020304" pitchFamily="18" charset="0"/>
                <a:cs typeface="Times New Roman" panose="02020603050405020304" pitchFamily="18" charset="0"/>
              </a:rPr>
              <a:t>     Таким образом: </a:t>
            </a:r>
            <a:r>
              <a:rPr lang="ru-RU" b="1" dirty="0">
                <a:solidFill>
                  <a:srgbClr val="FF0000"/>
                </a:solidFill>
                <a:latin typeface="Times New Roman" panose="02020603050405020304" pitchFamily="18" charset="0"/>
                <a:cs typeface="Times New Roman" panose="02020603050405020304" pitchFamily="18" charset="0"/>
              </a:rPr>
              <a:t>д</a:t>
            </a:r>
            <a:r>
              <a:rPr lang="ru-RU" b="1" dirty="0" smtClean="0">
                <a:solidFill>
                  <a:srgbClr val="FF0000"/>
                </a:solidFill>
                <a:latin typeface="Times New Roman" panose="02020603050405020304" pitchFamily="18" charset="0"/>
                <a:cs typeface="Times New Roman" panose="02020603050405020304" pitchFamily="18" charset="0"/>
              </a:rPr>
              <a:t>ефектоскопия </a:t>
            </a:r>
            <a:r>
              <a:rPr lang="ru-RU" b="1" dirty="0">
                <a:solidFill>
                  <a:srgbClr val="FF0000"/>
                </a:solidFill>
                <a:latin typeface="Times New Roman" panose="02020603050405020304" pitchFamily="18" charset="0"/>
                <a:cs typeface="Times New Roman" panose="02020603050405020304" pitchFamily="18" charset="0"/>
              </a:rPr>
              <a:t>– наука о принципах, методах и средствах обнаружения дефектов</a:t>
            </a:r>
            <a:r>
              <a:rPr lang="ru-RU" b="1" dirty="0">
                <a:latin typeface="Times New Roman" panose="02020603050405020304" pitchFamily="18" charset="0"/>
                <a:cs typeface="Times New Roman" panose="02020603050405020304" pitchFamily="18" charset="0"/>
              </a:rPr>
              <a:t>. </a:t>
            </a:r>
            <a:endParaRPr lang="ru-RU" b="1" dirty="0" smtClean="0">
              <a:latin typeface="Times New Roman" panose="02020603050405020304" pitchFamily="18" charset="0"/>
              <a:cs typeface="Times New Roman" panose="02020603050405020304" pitchFamily="18" charset="0"/>
            </a:endParaRPr>
          </a:p>
          <a:p>
            <a:pPr lvl="0" indent="-342900" algn="just">
              <a:lnSpc>
                <a:spcPct val="107000"/>
              </a:lnSpc>
              <a:spcAft>
                <a:spcPts val="750"/>
              </a:spcAft>
              <a:tabLst>
                <a:tab pos="457200" algn="l"/>
              </a:tabLs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i="1" dirty="0" smtClean="0">
                <a:solidFill>
                  <a:srgbClr val="002060"/>
                </a:solidFill>
                <a:latin typeface="Times New Roman" panose="02020603050405020304" pitchFamily="18" charset="0"/>
                <a:cs typeface="Times New Roman" panose="02020603050405020304" pitchFamily="18" charset="0"/>
              </a:rPr>
              <a:t>Под </a:t>
            </a:r>
            <a:r>
              <a:rPr lang="ru-RU" b="1" i="1" dirty="0">
                <a:solidFill>
                  <a:srgbClr val="002060"/>
                </a:solidFill>
                <a:latin typeface="Times New Roman" panose="02020603050405020304" pitchFamily="18" charset="0"/>
                <a:cs typeface="Times New Roman" panose="02020603050405020304" pitchFamily="18" charset="0"/>
              </a:rPr>
              <a:t>дефектоскопией понимают также комплекс физических методов и средств выявления дефектов в материале заготовок, полуфабрикатов и дета-лей (в том числе и деталей в сборе), а также в сварных швах, клёпаных и </a:t>
            </a:r>
            <a:r>
              <a:rPr lang="ru-RU" b="1" i="1" dirty="0" smtClean="0">
                <a:solidFill>
                  <a:srgbClr val="002060"/>
                </a:solidFill>
                <a:latin typeface="Times New Roman" panose="02020603050405020304" pitchFamily="18" charset="0"/>
                <a:cs typeface="Times New Roman" panose="02020603050405020304" pitchFamily="18" charset="0"/>
              </a:rPr>
              <a:t>паянных. </a:t>
            </a:r>
          </a:p>
          <a:p>
            <a:pPr lvl="0" indent="-342900" algn="just">
              <a:lnSpc>
                <a:spcPct val="107000"/>
              </a:lnSpc>
              <a:spcAft>
                <a:spcPts val="750"/>
              </a:spcAft>
              <a:tabLst>
                <a:tab pos="457200" algn="l"/>
              </a:tabLst>
            </a:pPr>
            <a:r>
              <a:rPr lang="ru-RU"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В дальнейшем рассмотрим ультразвуковая дефектоскопия, в том числе сварных швов.</a:t>
            </a:r>
          </a:p>
          <a:p>
            <a:pPr lvl="0" indent="-342900" algn="just">
              <a:lnSpc>
                <a:spcPct val="107000"/>
              </a:lnSpc>
              <a:spcAft>
                <a:spcPts val="750"/>
              </a:spcAft>
              <a:tabLst>
                <a:tab pos="457200" algn="l"/>
              </a:tabLst>
            </a:pPr>
            <a:r>
              <a:rPr lang="ru-RU" b="1" dirty="0" smtClean="0">
                <a:latin typeface="Times New Roman" panose="02020603050405020304" pitchFamily="18" charset="0"/>
                <a:cs typeface="Times New Roman" panose="02020603050405020304" pitchFamily="18" charset="0"/>
              </a:rPr>
              <a:t>     Безопасность </a:t>
            </a:r>
            <a:r>
              <a:rPr lang="ru-RU" b="1" dirty="0">
                <a:latin typeface="Times New Roman" panose="02020603050405020304" pitchFamily="18" charset="0"/>
                <a:cs typeface="Times New Roman" panose="02020603050405020304" pitchFamily="18" charset="0"/>
              </a:rPr>
              <a:t>эксплуатации различных сооружений и зданий напрямую зависит от качества сварных соединений. Именно поэтому необходимо с определенной периодичностью проводить тщательную проверку и обследование сварных швов. На сегодняшний день для этого существует несколько методов, но самой эффективной считается ультразвуковая дефектоскопия. </a:t>
            </a:r>
            <a:endParaRPr lang="ru-RU"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89970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76" y="0"/>
            <a:ext cx="12084424" cy="3046988"/>
          </a:xfrm>
          <a:prstGeom prst="rect">
            <a:avLst/>
          </a:prstGeom>
        </p:spPr>
        <p:txBody>
          <a:bodyPr wrap="square">
            <a:spAutoFit/>
          </a:bodyPr>
          <a:lstStyle/>
          <a:p>
            <a:pPr marR="647700" algn="ctr" fontAlgn="base">
              <a:spcBef>
                <a:spcPts val="600"/>
              </a:spcBef>
              <a:spcAft>
                <a:spcPts val="600"/>
              </a:spcAft>
            </a:pPr>
            <a:r>
              <a:rPr lang="ru-RU"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Теория технологии</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657225" algn="just" fontAlgn="base">
              <a:spcBef>
                <a:spcPts val="600"/>
              </a:spcBef>
              <a:spcAft>
                <a:spcPts val="600"/>
              </a:spcAf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основе данной технологии находятся особые свойства акустической волны, имеющей частоту колебания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выше 20 кГц. </a:t>
            </a:r>
            <a:endPar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R="657225" algn="just" fontAlgn="base">
              <a:spcBef>
                <a:spcPts val="600"/>
              </a:spcBef>
              <a:spcAft>
                <a:spcPts val="600"/>
              </a:spcAft>
            </a:pP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Человеческое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ухо не воспринимает ультразвук, но он без труда проникает в структуру металла. Длина ультразвуковой волны указывает на расстояние между его частицами, находящимися в равновесии. На этот параметр влияет скорость прохождения волны через сварной шов, а также частота её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колебаний.</a:t>
            </a:r>
          </a:p>
          <a:p>
            <a:pPr marR="657225" algn="just" fontAlgn="base">
              <a:spcBef>
                <a:spcPts val="600"/>
              </a:spcBef>
              <a:spcAft>
                <a:spcPts val="600"/>
              </a:spcAft>
            </a:pP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Исследования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показали, что в продольном направлении ультразвуковые волны двигаются значительно быстрее, чем в поперечном. Изменения скорости движения указывает на наличие разнообразных дефектов, так как волна начинает отражаться от стенок раковин, трещин и пустот. </a:t>
            </a:r>
            <a:endPar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Рисунок 2"/>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Lst>
          </a:blip>
          <a:srcRect b="30665"/>
          <a:stretch/>
        </p:blipFill>
        <p:spPr>
          <a:xfrm>
            <a:off x="214873" y="3146611"/>
            <a:ext cx="2770374" cy="2612883"/>
          </a:xfrm>
          <a:prstGeom prst="rect">
            <a:avLst/>
          </a:prstGeom>
          <a:ln>
            <a:solidFill>
              <a:schemeClr val="tx1"/>
            </a:solidFill>
          </a:ln>
        </p:spPr>
      </p:pic>
      <p:pic>
        <p:nvPicPr>
          <p:cNvPr id="4" name="Рисунок 3"/>
          <p:cNvPicPr/>
          <p:nvPr/>
        </p:nvPicPr>
        <p:blipFill rotWithShape="1">
          <a:blip r:embed="rId4">
            <a:duotone>
              <a:prstClr val="black"/>
              <a:srgbClr val="D9C3A5">
                <a:tint val="50000"/>
                <a:satMod val="180000"/>
              </a:srgbClr>
            </a:duotone>
            <a:extLst>
              <a:ext uri="{BEBA8EAE-BF5A-486C-A8C5-ECC9F3942E4B}">
                <a14:imgProps xmlns:a14="http://schemas.microsoft.com/office/drawing/2010/main">
                  <a14:imgLayer r:embed="rId5">
                    <a14:imgEffect>
                      <a14:sharpenSoften amount="50000"/>
                    </a14:imgEffect>
                  </a14:imgLayer>
                </a14:imgProps>
              </a:ext>
            </a:extLst>
          </a:blip>
          <a:srcRect b="30868"/>
          <a:stretch/>
        </p:blipFill>
        <p:spPr>
          <a:xfrm>
            <a:off x="3110192" y="3146611"/>
            <a:ext cx="3035113" cy="2612883"/>
          </a:xfrm>
          <a:prstGeom prst="rect">
            <a:avLst/>
          </a:prstGeom>
          <a:ln>
            <a:solidFill>
              <a:schemeClr val="tx1"/>
            </a:solidFill>
          </a:ln>
        </p:spPr>
      </p:pic>
      <p:sp>
        <p:nvSpPr>
          <p:cNvPr id="5" name="Прямоугольник 4"/>
          <p:cNvSpPr/>
          <p:nvPr/>
        </p:nvSpPr>
        <p:spPr>
          <a:xfrm>
            <a:off x="6270250" y="3146611"/>
            <a:ext cx="5639922" cy="3016210"/>
          </a:xfrm>
          <a:prstGeom prst="rect">
            <a:avLst/>
          </a:prstGeom>
        </p:spPr>
        <p:txBody>
          <a:bodyPr wrap="square">
            <a:spAutoFit/>
          </a:bodyPr>
          <a:lstStyle/>
          <a:p>
            <a:pPr marR="657225" algn="just" fontAlgn="base">
              <a:spcBef>
                <a:spcPts val="600"/>
              </a:spcBef>
              <a:spcAft>
                <a:spcPts val="600"/>
              </a:spcAf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Кроме того, меняется не только скорость, но и амплитуда отраженной волны, позволяющая определить размер дефектов. Это отражается на мониторе прибора, который применяется при ультразвуковом обследовании сварных соединений. </a:t>
            </a:r>
          </a:p>
          <a:p>
            <a:pPr marR="657225" algn="just" fontAlgn="base">
              <a:spcBef>
                <a:spcPts val="600"/>
              </a:spcBef>
              <a:spcAft>
                <a:spcPts val="600"/>
              </a:spcAf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Опытный специалист способен по этим параметрам быстро выявить, какие именно дефекты возникают на пути движения акустической волны.</a:t>
            </a:r>
            <a:endParaRPr lang="ru-RU" dirty="0"/>
          </a:p>
        </p:txBody>
      </p:sp>
      <p:sp>
        <p:nvSpPr>
          <p:cNvPr id="6" name="Прямоугольник 5"/>
          <p:cNvSpPr/>
          <p:nvPr/>
        </p:nvSpPr>
        <p:spPr>
          <a:xfrm>
            <a:off x="477387" y="5978155"/>
            <a:ext cx="5188856" cy="369332"/>
          </a:xfrm>
          <a:prstGeom prst="rect">
            <a:avLst/>
          </a:prstGeom>
        </p:spPr>
        <p:txBody>
          <a:bodyPr wrap="non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Ультразвуковой контроль сварных соединений </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64214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8259" y="0"/>
            <a:ext cx="11900647" cy="6401753"/>
          </a:xfrm>
          <a:prstGeom prst="rect">
            <a:avLst/>
          </a:prstGeom>
        </p:spPr>
        <p:txBody>
          <a:bodyPr wrap="square">
            <a:spAutoFit/>
          </a:bodyPr>
          <a:lstStyle/>
          <a:p>
            <a:pPr marR="647700" algn="ctr" fontAlgn="base">
              <a:spcBef>
                <a:spcPts val="600"/>
              </a:spcBef>
              <a:spcAft>
                <a:spcPts val="600"/>
              </a:spcAft>
              <a:tabLst>
                <a:tab pos="5292725" algn="l"/>
              </a:tabLst>
            </a:pPr>
            <a:r>
              <a:rPr lang="ru-RU"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Виды ультразвукового контроля</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657225" algn="just" fontAlgn="base">
              <a:spcBef>
                <a:spcPts val="600"/>
              </a:spcBef>
              <a:spcAft>
                <a:spcPts val="600"/>
              </a:spcAft>
              <a:tabLst>
                <a:tab pos="5292725" algn="l"/>
              </a:tabLs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настоящее время для обследования сварных швов применяются следующие виды ультразвуковой дефектоскопии:</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657225" lvl="0" algn="just" fontAlgn="base">
              <a:spcBef>
                <a:spcPts val="600"/>
              </a:spcBef>
              <a:spcAft>
                <a:spcPts val="600"/>
              </a:spcAft>
              <a:buSzPts val="1000"/>
              <a:buFontTx/>
              <a:buChar char="-"/>
              <a:tabLst>
                <a:tab pos="457200" algn="l"/>
                <a:tab pos="5292725" algn="l"/>
              </a:tabLst>
            </a:pP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теневой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способ диагностики.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Данный метод предусматривает использование излучателя и приёмника. Они располагаются по разные стороны исследуемого объекта, строго перпендикулярно исследуемой плоскости сварного шва. После этого излучатель посылает поток ультразвуковых волн на шов. Если приёмник показывает глухую зону в потоке ультразвуковых волн, то это свидетельствует о наличии </a:t>
            </a: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дефекта</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657225" lvl="0" algn="just" fontAlgn="base">
              <a:spcBef>
                <a:spcPts val="600"/>
              </a:spcBef>
              <a:spcAft>
                <a:spcPts val="600"/>
              </a:spcAft>
              <a:buSzPts val="1000"/>
              <a:tabLst>
                <a:tab pos="457200" algn="l"/>
                <a:tab pos="5292725" algn="l"/>
              </a:tabLs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эхо-импульсный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вид.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 этом методе используется только один ультразвуковой прибор, выполняющий посыл и прием акустической волны. Получение данных о наличии пустот внутри сварного шва происходит благодаря отражению ультразвука от стенок дефектных участков. Если фиксируется отражение ультразвуковой волны, то это означает, что сварной шов имеет какие-либо дефекты в своей </a:t>
            </a: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структуре;</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657225" lvl="0" algn="just" fontAlgn="base">
              <a:spcBef>
                <a:spcPts val="600"/>
              </a:spcBef>
              <a:spcAft>
                <a:spcPts val="600"/>
              </a:spcAft>
              <a:buSzPts val="1000"/>
              <a:buFontTx/>
              <a:buChar char="-"/>
              <a:tabLst>
                <a:tab pos="457200" algn="l"/>
                <a:tab pos="5292725" algn="l"/>
              </a:tabLst>
            </a:pP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эхо-зеркальный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способ</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Этот метод напоминает предыдущий, но отличается от него тем, что здесь используется два ультразвуковых прибора. Оба аппарата устанавливаются по одну сторону от сварного шва. Затем излучатель посылает акустическую волну под определенным углом. Отраженные колебания поступают на приёмник, показывая наличие вертикальных трещин в сварном </a:t>
            </a: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шве</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endParaRPr>
          </a:p>
          <a:p>
            <a:pPr marR="657225" algn="just" fontAlgn="base">
              <a:spcBef>
                <a:spcPts val="600"/>
              </a:spcBef>
              <a:spcAft>
                <a:spcPts val="600"/>
              </a:spcAft>
              <a:buSzPts val="1000"/>
              <a:buFontTx/>
              <a:buChar char="-"/>
              <a:tabLst>
                <a:tab pos="457200" algn="l"/>
                <a:tab pos="5292725" algn="l"/>
              </a:tabLst>
            </a:pPr>
            <a:r>
              <a:rPr lang="ru-RU" b="1" dirty="0" smtClean="0">
                <a:solidFill>
                  <a:srgbClr val="FF0000"/>
                </a:solidFill>
                <a:latin typeface="Times New Roman" panose="02020603050405020304" pitchFamily="18" charset="0"/>
                <a:cs typeface="Times New Roman" panose="02020603050405020304" pitchFamily="18" charset="0"/>
              </a:rPr>
              <a:t>зеркально-теневой </a:t>
            </a:r>
            <a:r>
              <a:rPr lang="ru-RU" b="1" dirty="0">
                <a:solidFill>
                  <a:srgbClr val="FF0000"/>
                </a:solidFill>
                <a:latin typeface="Times New Roman" panose="02020603050405020304" pitchFamily="18" charset="0"/>
                <a:cs typeface="Times New Roman" panose="02020603050405020304" pitchFamily="18" charset="0"/>
              </a:rPr>
              <a:t>метод. </a:t>
            </a:r>
            <a:r>
              <a:rPr lang="ru-RU" b="1" i="1" dirty="0">
                <a:solidFill>
                  <a:srgbClr val="002060"/>
                </a:solidFill>
                <a:latin typeface="Times New Roman" panose="02020603050405020304" pitchFamily="18" charset="0"/>
                <a:cs typeface="Times New Roman" panose="02020603050405020304" pitchFamily="18" charset="0"/>
              </a:rPr>
              <a:t>По сути этот метод является комбинацией двух предыдущих. Но его применяют только в тех случаях, когда необходимо выявить серьезные дефекты достаточно большого размера. Чаще всего зеркально-теневой метод используют для обнаружения вертикальных трещин при обследовании рельсов</a:t>
            </a:r>
            <a:r>
              <a:rPr lang="ru-RU" b="1" i="1" dirty="0" smtClean="0">
                <a:solidFill>
                  <a:srgbClr val="002060"/>
                </a:solidFill>
                <a:latin typeface="Times New Roman" panose="02020603050405020304" pitchFamily="18" charset="0"/>
                <a:cs typeface="Times New Roman" panose="02020603050405020304" pitchFamily="18" charset="0"/>
              </a:rPr>
              <a:t>.</a:t>
            </a:r>
            <a:endParaRPr lang="ru-RU"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26306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42046" y="121023"/>
            <a:ext cx="11591365" cy="6602505"/>
          </a:xfrm>
          <a:prstGeom prst="rect">
            <a:avLst/>
          </a:prstGeom>
          <a:ln>
            <a:solidFill>
              <a:schemeClr val="tx1"/>
            </a:solidFill>
          </a:ln>
        </p:spPr>
      </p:pic>
    </p:spTree>
    <p:extLst>
      <p:ext uri="{BB962C8B-B14F-4D97-AF65-F5344CB8AC3E}">
        <p14:creationId xmlns:p14="http://schemas.microsoft.com/office/powerpoint/2010/main" val="18642776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918" y="0"/>
            <a:ext cx="12044082" cy="2893100"/>
          </a:xfrm>
          <a:prstGeom prst="rect">
            <a:avLst/>
          </a:prstGeom>
        </p:spPr>
        <p:txBody>
          <a:bodyPr wrap="square">
            <a:spAutoFit/>
          </a:bodyPr>
          <a:lstStyle/>
          <a:p>
            <a:pPr marR="657225" lvl="0" algn="just" defTabSz="0" fontAlgn="base">
              <a:spcBef>
                <a:spcPts val="600"/>
              </a:spcBef>
              <a:spcAft>
                <a:spcPts val="600"/>
              </a:spcAft>
              <a:buSzPts val="1000"/>
              <a:tabLst>
                <a:tab pos="457200" algn="l"/>
                <a:tab pos="5292725" algn="l"/>
              </a:tabLs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дельта-метод</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Это разновидность зеркального метода, который отличается способом отражения волны от дефекта и способом принятия сигнала. Данный метод используется не очень часто, так как он требует тонкой настройки оборудования, а также имеются сложности при расшифровке данных, полученных в ходе обследования сварочных швов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шириной более 15 мм.</a:t>
            </a:r>
            <a:endParaRPr lang="ru-RU" sz="16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657225" algn="just" defTabSz="0" fontAlgn="base">
              <a:spcBef>
                <a:spcPts val="600"/>
              </a:spcBef>
              <a:spcAft>
                <a:spcPts val="600"/>
              </a:spcAft>
              <a:tabLst>
                <a:tab pos="5292725" algn="l"/>
              </a:tabLs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Выбор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наиболее подходящего метода для определения качества сварных соединений зависит от типа и толщины сварочных швов, от состояния поверхности соединения и особенностей изготовления металлической конструкции. </a:t>
            </a:r>
            <a:endPar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endParaRPr>
          </a:p>
          <a:p>
            <a:pPr marR="657225" algn="just" defTabSz="0" fontAlgn="base">
              <a:spcBef>
                <a:spcPts val="600"/>
              </a:spcBef>
              <a:spcAft>
                <a:spcPts val="600"/>
              </a:spcAft>
              <a:tabLst>
                <a:tab pos="5292725" algn="l"/>
              </a:tabLst>
            </a:pP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В </a:t>
            </a:r>
            <a:r>
              <a:rPr lang="ru-RU"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большинстве случаев применяются эхо-импульсный и теневой методы, так как с их помощью можно выявить практически все известные дефекты сварных соединений.</a:t>
            </a:r>
            <a:endParaRPr lang="ru-RU" sz="1600" b="1" i="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147918" y="2893100"/>
            <a:ext cx="11940987" cy="3600986"/>
          </a:xfrm>
          <a:prstGeom prst="rect">
            <a:avLst/>
          </a:prstGeom>
        </p:spPr>
        <p:txBody>
          <a:bodyPr wrap="square">
            <a:spAutoFit/>
          </a:bodyPr>
          <a:lstStyle/>
          <a:p>
            <a:pPr indent="-457200" algn="ctr">
              <a:spcBef>
                <a:spcPts val="600"/>
              </a:spcBef>
              <a:spcAft>
                <a:spcPts val="600"/>
              </a:spcAft>
              <a:buAutoNum type="arabicPeriod"/>
            </a:pPr>
            <a:r>
              <a:rPr lang="ru-RU" b="1" dirty="0">
                <a:solidFill>
                  <a:srgbClr val="C00000"/>
                </a:solidFill>
                <a:latin typeface="Times New Roman" panose="02020603050405020304" pitchFamily="18" charset="0"/>
                <a:cs typeface="Times New Roman" panose="02020603050405020304" pitchFamily="18" charset="0"/>
              </a:rPr>
              <a:t>Ультразвуковой контроль сварных соединений стальных строительных конструкций</a:t>
            </a:r>
            <a:r>
              <a:rPr lang="ru-RU" b="1" dirty="0" smtClean="0">
                <a:solidFill>
                  <a:srgbClr val="C00000"/>
                </a:solidFill>
                <a:latin typeface="Times New Roman" panose="02020603050405020304" pitchFamily="18" charset="0"/>
                <a:cs typeface="Times New Roman" panose="02020603050405020304" pitchFamily="18" charset="0"/>
              </a:rPr>
              <a:t>.</a:t>
            </a:r>
          </a:p>
          <a:p>
            <a:pPr algn="just" fontAlgn="base">
              <a:spcBef>
                <a:spcPts val="600"/>
              </a:spcBef>
              <a:spcAft>
                <a:spcPts val="600"/>
              </a:spcAft>
            </a:pPr>
            <a:r>
              <a:rPr lang="ru-RU" b="1" dirty="0" smtClean="0">
                <a:latin typeface="Times New Roman" panose="02020603050405020304" pitchFamily="18" charset="0"/>
                <a:cs typeface="Times New Roman" panose="02020603050405020304" pitchFamily="18" charset="0"/>
              </a:rPr>
              <a:t>     Ультразвуковой </a:t>
            </a:r>
            <a:r>
              <a:rPr lang="ru-RU" b="1" dirty="0">
                <a:latin typeface="Times New Roman" panose="02020603050405020304" pitchFamily="18" charset="0"/>
                <a:cs typeface="Times New Roman" panose="02020603050405020304" pitchFamily="18" charset="0"/>
              </a:rPr>
              <a:t>контроль сварных соединений (дефектоскопия, УЗК) является популярным методом неразрушающего контроля. Он является обязательным.</a:t>
            </a:r>
          </a:p>
          <a:p>
            <a:pPr algn="just" fontAlgn="base"/>
            <a:r>
              <a:rPr lang="ru-RU" b="1" dirty="0" smtClean="0">
                <a:solidFill>
                  <a:srgbClr val="002060"/>
                </a:solidFill>
                <a:latin typeface="Times New Roman" panose="02020603050405020304" pitchFamily="18" charset="0"/>
                <a:cs typeface="Times New Roman" panose="02020603050405020304" pitchFamily="18" charset="0"/>
              </a:rPr>
              <a:t>     Ультразвуковой </a:t>
            </a:r>
            <a:r>
              <a:rPr lang="ru-RU" b="1" dirty="0">
                <a:solidFill>
                  <a:srgbClr val="002060"/>
                </a:solidFill>
                <a:latin typeface="Times New Roman" panose="02020603050405020304" pitchFamily="18" charset="0"/>
                <a:cs typeface="Times New Roman" panose="02020603050405020304" pitchFamily="18" charset="0"/>
              </a:rPr>
              <a:t>контроль представляет собой экспертизу, которая способна в кратчайшие сроки выявить:</a:t>
            </a:r>
          </a:p>
          <a:p>
            <a:pPr marL="285750" lvl="0" indent="-285750" algn="just" fontAlgn="base">
              <a:buFontTx/>
              <a:buChar char="-"/>
            </a:pPr>
            <a:r>
              <a:rPr lang="ru-RU" b="1" dirty="0" smtClean="0">
                <a:solidFill>
                  <a:srgbClr val="002060"/>
                </a:solidFill>
                <a:latin typeface="Times New Roman" panose="02020603050405020304" pitchFamily="18" charset="0"/>
                <a:cs typeface="Times New Roman" panose="02020603050405020304" pitchFamily="18" charset="0"/>
              </a:rPr>
              <a:t>износ изделий;</a:t>
            </a:r>
          </a:p>
          <a:p>
            <a:pPr marL="285750" lvl="0" indent="-285750" algn="just" fontAlgn="base">
              <a:buFontTx/>
              <a:buChar char="-"/>
            </a:pPr>
            <a:r>
              <a:rPr lang="ru-RU" b="1" dirty="0" smtClean="0">
                <a:solidFill>
                  <a:srgbClr val="002060"/>
                </a:solidFill>
                <a:latin typeface="Times New Roman" panose="02020603050405020304" pitchFamily="18" charset="0"/>
                <a:cs typeface="Times New Roman" panose="02020603050405020304" pitchFamily="18" charset="0"/>
              </a:rPr>
              <a:t>поверхностные </a:t>
            </a:r>
            <a:r>
              <a:rPr lang="ru-RU" b="1" dirty="0">
                <a:solidFill>
                  <a:srgbClr val="002060"/>
                </a:solidFill>
                <a:latin typeface="Times New Roman" panose="02020603050405020304" pitchFamily="18" charset="0"/>
                <a:cs typeface="Times New Roman" panose="02020603050405020304" pitchFamily="18" charset="0"/>
              </a:rPr>
              <a:t>или внутренние дефекты металлов и </a:t>
            </a:r>
            <a:r>
              <a:rPr lang="ru-RU" b="1" dirty="0" smtClean="0">
                <a:solidFill>
                  <a:srgbClr val="002060"/>
                </a:solidFill>
                <a:latin typeface="Times New Roman" panose="02020603050405020304" pitchFamily="18" charset="0"/>
                <a:cs typeface="Times New Roman" panose="02020603050405020304" pitchFamily="18" charset="0"/>
              </a:rPr>
              <a:t>сплавов;</a:t>
            </a:r>
          </a:p>
          <a:p>
            <a:pPr marL="285750" lvl="0" indent="-285750" algn="just" fontAlgn="base">
              <a:buFontTx/>
              <a:buChar char="-"/>
            </a:pPr>
            <a:r>
              <a:rPr lang="ru-RU" b="1" dirty="0" smtClean="0">
                <a:solidFill>
                  <a:srgbClr val="002060"/>
                </a:solidFill>
                <a:latin typeface="Times New Roman" panose="02020603050405020304" pitchFamily="18" charset="0"/>
                <a:cs typeface="Times New Roman" panose="02020603050405020304" pitchFamily="18" charset="0"/>
              </a:rPr>
              <a:t> качество </a:t>
            </a:r>
            <a:r>
              <a:rPr lang="ru-RU" b="1" dirty="0">
                <a:solidFill>
                  <a:srgbClr val="002060"/>
                </a:solidFill>
                <a:latin typeface="Times New Roman" panose="02020603050405020304" pitchFamily="18" charset="0"/>
                <a:cs typeface="Times New Roman" panose="02020603050405020304" pitchFamily="18" charset="0"/>
              </a:rPr>
              <a:t>изделия или отдельного сварного шва.</a:t>
            </a:r>
          </a:p>
          <a:p>
            <a:pPr algn="just" fontAlgn="base">
              <a:spcBef>
                <a:spcPts val="600"/>
              </a:spcBef>
              <a:spcAft>
                <a:spcPts val="600"/>
              </a:spcAft>
            </a:pPr>
            <a:r>
              <a:rPr lang="ru-RU" b="1" dirty="0" smtClean="0">
                <a:latin typeface="Times New Roman" panose="02020603050405020304" pitchFamily="18" charset="0"/>
                <a:cs typeface="Times New Roman" panose="02020603050405020304" pitchFamily="18" charset="0"/>
              </a:rPr>
              <a:t>     Суть </a:t>
            </a:r>
            <a:r>
              <a:rPr lang="ru-RU" b="1" dirty="0">
                <a:latin typeface="Times New Roman" panose="02020603050405020304" pitchFamily="18" charset="0"/>
                <a:cs typeface="Times New Roman" panose="02020603050405020304" pitchFamily="18" charset="0"/>
              </a:rPr>
              <a:t>методики заключается в обработке объекта ультразвуком. При контроле сварных соединений колебания последовательно излучаются в изделие. </a:t>
            </a:r>
            <a:endParaRPr lang="ru-RU" b="1" dirty="0" smtClean="0">
              <a:latin typeface="Times New Roman" panose="02020603050405020304" pitchFamily="18" charset="0"/>
              <a:cs typeface="Times New Roman" panose="02020603050405020304" pitchFamily="18" charset="0"/>
            </a:endParaRPr>
          </a:p>
          <a:p>
            <a:pPr algn="just" fontAlgn="base">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i="1" dirty="0" smtClean="0">
                <a:solidFill>
                  <a:srgbClr val="7030A0"/>
                </a:solidFill>
                <a:latin typeface="Times New Roman" panose="02020603050405020304" pitchFamily="18" charset="0"/>
                <a:cs typeface="Times New Roman" panose="02020603050405020304" pitchFamily="18" charset="0"/>
              </a:rPr>
              <a:t>После </a:t>
            </a:r>
            <a:r>
              <a:rPr lang="ru-RU" b="1" i="1" dirty="0">
                <a:solidFill>
                  <a:srgbClr val="7030A0"/>
                </a:solidFill>
                <a:latin typeface="Times New Roman" panose="02020603050405020304" pitchFamily="18" charset="0"/>
                <a:cs typeface="Times New Roman" panose="02020603050405020304" pitchFamily="18" charset="0"/>
              </a:rPr>
              <a:t>этого они воспринимаются в качестве отраженной волны специальным оборудованием (дефектоскопом</a:t>
            </a:r>
            <a:r>
              <a:rPr lang="ru-RU" b="1" i="1" dirty="0" smtClean="0">
                <a:solidFill>
                  <a:srgbClr val="7030A0"/>
                </a:solidFill>
                <a:latin typeface="Times New Roman" panose="02020603050405020304" pitchFamily="18" charset="0"/>
                <a:cs typeface="Times New Roman" panose="02020603050405020304" pitchFamily="18" charset="0"/>
              </a:rPr>
              <a:t>).</a:t>
            </a:r>
            <a:endParaRPr lang="ru-RU" b="1" i="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5273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3.jpg"/>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58264" y="123992"/>
            <a:ext cx="2625277" cy="2283031"/>
          </a:xfrm>
          <a:prstGeom prst="rect">
            <a:avLst/>
          </a:prstGeom>
          <a:noFill/>
          <a:ln>
            <a:solidFill>
              <a:schemeClr val="tx1"/>
            </a:solidFill>
          </a:ln>
        </p:spPr>
      </p:pic>
      <p:sp>
        <p:nvSpPr>
          <p:cNvPr id="3" name="Прямоугольник 2"/>
          <p:cNvSpPr/>
          <p:nvPr/>
        </p:nvSpPr>
        <p:spPr>
          <a:xfrm>
            <a:off x="2904566" y="123992"/>
            <a:ext cx="9130552" cy="2108269"/>
          </a:xfrm>
          <a:prstGeom prst="rect">
            <a:avLst/>
          </a:prstGeom>
        </p:spPr>
        <p:txBody>
          <a:bodyPr wrap="square">
            <a:spAutoFit/>
          </a:bodyPr>
          <a:lstStyle/>
          <a:p>
            <a:pPr algn="ctr"/>
            <a:r>
              <a:rPr lang="ru-RU"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Дефектоскопы и другое оборудование для ультразвукового метода контроля​</a:t>
            </a:r>
            <a:endPar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b="1" dirty="0" smtClean="0">
                <a:solidFill>
                  <a:srgbClr val="2C2E35"/>
                </a:solidFill>
                <a:latin typeface="Times New Roman" panose="02020603050405020304" pitchFamily="18" charset="0"/>
                <a:ea typeface="Calibri" panose="020F0502020204030204" pitchFamily="34" charset="0"/>
                <a:cs typeface="Times New Roman" panose="02020603050405020304" pitchFamily="18" charset="0"/>
              </a:rPr>
              <a:t>     Современные</a:t>
            </a:r>
            <a:r>
              <a:rPr lang="ru-RU" b="1" dirty="0">
                <a:solidFill>
                  <a:srgbClr val="2C2E35"/>
                </a:solidFill>
                <a:latin typeface="Times New Roman" panose="02020603050405020304" pitchFamily="18" charset="0"/>
                <a:ea typeface="Calibri" panose="020F0502020204030204" pitchFamily="34" charset="0"/>
                <a:cs typeface="Times New Roman" panose="02020603050405020304" pitchFamily="18" charset="0"/>
              </a:rPr>
              <a:t> </a:t>
            </a:r>
            <a:r>
              <a:rPr lang="ru-RU" b="1" u="sng" dirty="0" smtClean="0">
                <a:solidFill>
                  <a:srgbClr val="235280"/>
                </a:solidFill>
                <a:effectLst/>
                <a:latin typeface="Times New Roman" panose="02020603050405020304" pitchFamily="18" charset="0"/>
                <a:ea typeface="Calibri" panose="020F0502020204030204" pitchFamily="34" charset="0"/>
                <a:cs typeface="Times New Roman" panose="02020603050405020304" pitchFamily="18" charset="0"/>
                <a:hlinkClick r:id="rId4"/>
              </a:rPr>
              <a:t>дефектоскопы</a:t>
            </a:r>
            <a:r>
              <a:rPr lang="ru-RU" b="1" dirty="0">
                <a:solidFill>
                  <a:srgbClr val="2C2E35"/>
                </a:solidFill>
                <a:latin typeface="Times New Roman" panose="02020603050405020304" pitchFamily="18" charset="0"/>
                <a:ea typeface="Calibri" panose="020F0502020204030204" pitchFamily="34" charset="0"/>
                <a:cs typeface="Times New Roman" panose="02020603050405020304" pitchFamily="18" charset="0"/>
              </a:rPr>
              <a:t> хороши не только своей портативностью, удобством применения в полевых условиях и на большой высоте. Гораздо важнее – обширный набор функций и многообразие индивидуальных пользовательских настроек. </a:t>
            </a:r>
            <a:endParaRPr lang="ru-RU" b="1" dirty="0" smtClean="0">
              <a:solidFill>
                <a:srgbClr val="2C2E35"/>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a:solidFill>
                  <a:srgbClr val="2C2E35"/>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smtClean="0">
                <a:solidFill>
                  <a:srgbClr val="2C2E35"/>
                </a:solidFill>
                <a:latin typeface="Times New Roman" panose="02020603050405020304" pitchFamily="18" charset="0"/>
                <a:ea typeface="Calibri" panose="020F0502020204030204" pitchFamily="34" charset="0"/>
                <a:cs typeface="Times New Roman" panose="02020603050405020304" pitchFamily="18" charset="0"/>
              </a:rPr>
              <a:t>    В </a:t>
            </a:r>
            <a:r>
              <a:rPr lang="ru-RU" b="1" dirty="0">
                <a:solidFill>
                  <a:srgbClr val="2C2E35"/>
                </a:solidFill>
                <a:latin typeface="Times New Roman" panose="02020603050405020304" pitchFamily="18" charset="0"/>
                <a:ea typeface="Calibri" panose="020F0502020204030204" pitchFamily="34" charset="0"/>
                <a:cs typeface="Times New Roman" panose="02020603050405020304" pitchFamily="18" charset="0"/>
              </a:rPr>
              <a:t>зависимости от модификации УЗК-дефектоскоп может отображать на своём дисплее </a:t>
            </a:r>
            <a:r>
              <a:rPr lang="ru-RU"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А-, В-, С-, D-, S-, L-сканы </a:t>
            </a:r>
            <a:r>
              <a:rPr lang="ru-RU" b="1" dirty="0">
                <a:solidFill>
                  <a:srgbClr val="2C2E35"/>
                </a:solidFill>
                <a:latin typeface="Times New Roman" panose="02020603050405020304" pitchFamily="18" charset="0"/>
                <a:ea typeface="Calibri" panose="020F0502020204030204" pitchFamily="34" charset="0"/>
                <a:cs typeface="Times New Roman" panose="02020603050405020304" pitchFamily="18" charset="0"/>
              </a:rPr>
              <a:t>(</a:t>
            </a:r>
            <a: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последние два - в дефектоскопах на фазированных решётках), вплоть до построения 3D-моделей профиля изделий</a:t>
            </a:r>
            <a:r>
              <a:rPr lang="ru-RU" b="1" dirty="0">
                <a:solidFill>
                  <a:srgbClr val="2C2E35"/>
                </a:solidFill>
                <a:latin typeface="Times New Roman" panose="02020603050405020304" pitchFamily="18" charset="0"/>
                <a:ea typeface="Calibri" panose="020F0502020204030204" pitchFamily="34" charset="0"/>
                <a:cs typeface="Times New Roman" panose="02020603050405020304" pitchFamily="18" charset="0"/>
              </a:rPr>
              <a:t>.</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0" y="2407023"/>
            <a:ext cx="11876853" cy="4524315"/>
          </a:xfrm>
          <a:prstGeom prst="rect">
            <a:avLst/>
          </a:prstGeom>
        </p:spPr>
        <p:txBody>
          <a:bodyPr wrap="square">
            <a:spAutoFit/>
          </a:bodyPr>
          <a:lstStyle/>
          <a:p>
            <a:pPr algn="just"/>
            <a:r>
              <a:rPr lang="ru-RU" b="1" dirty="0" smtClean="0">
                <a:solidFill>
                  <a:srgbClr val="2C2E35"/>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Наиболее </a:t>
            </a:r>
            <a:r>
              <a:rPr lang="ru-RU"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продвинутые модели имеют два и более независимых канала. Технически самыми совершенными считаются многоканальные приборы со специальным ПО и поддержкой секторного и/или линейного сканирования. Речь идёт о двух технологиях ультразвукового контроля сварных соединений</a:t>
            </a:r>
            <a:r>
              <a:rPr lang="ru-RU"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p>
          <a:p>
            <a:pPr marL="285750" lvl="0" indent="-285750" algn="just">
              <a:buFontTx/>
              <a:buChar char="-"/>
            </a:pPr>
            <a:r>
              <a:rPr lang="ru-RU" b="1" dirty="0" smtClean="0">
                <a:solidFill>
                  <a:srgbClr val="FF0000"/>
                </a:solidFill>
                <a:latin typeface="Times New Roman" panose="02020603050405020304" pitchFamily="18" charset="0"/>
                <a:cs typeface="Times New Roman" panose="02020603050405020304" pitchFamily="18" charset="0"/>
              </a:rPr>
              <a:t>фазированных </a:t>
            </a:r>
            <a:r>
              <a:rPr lang="ru-RU" b="1" dirty="0">
                <a:solidFill>
                  <a:srgbClr val="FF0000"/>
                </a:solidFill>
                <a:latin typeface="Times New Roman" panose="02020603050405020304" pitchFamily="18" charset="0"/>
                <a:cs typeface="Times New Roman" panose="02020603050405020304" pitchFamily="18" charset="0"/>
              </a:rPr>
              <a:t>решётках (ФР). </a:t>
            </a:r>
            <a:r>
              <a:rPr lang="ru-RU" b="1" dirty="0">
                <a:latin typeface="Times New Roman" panose="02020603050405020304" pitchFamily="18" charset="0"/>
                <a:cs typeface="Times New Roman" panose="02020603050405020304" pitchFamily="18" charset="0"/>
              </a:rPr>
              <a:t>Имеются в виду особые датчики (кристаллы), на поверхности которых с определённым шагом расположены 16, 32, 64 или 128 элементов. Каждый из них излучает волны с определённой задержкой. Корректируя этот «сдвиг по фазе», можно получить фронт волны с определённым углом. В этом и заключается принцип секторного сканирования. Оператору не нужно водить датчиком по поверхности – он и без этого «видит» все дефекты, расположенные в заданной зоне. </a:t>
            </a:r>
            <a:endParaRPr lang="ru-RU" b="1" dirty="0" smtClean="0">
              <a:latin typeface="Times New Roman" panose="02020603050405020304" pitchFamily="18" charset="0"/>
              <a:cs typeface="Times New Roman" panose="02020603050405020304" pitchFamily="18" charset="0"/>
            </a:endParaRPr>
          </a:p>
          <a:p>
            <a:pPr lvl="0" algn="just"/>
            <a:r>
              <a:rPr lang="ru-RU" b="1" dirty="0" smtClean="0">
                <a:latin typeface="Times New Roman" panose="02020603050405020304" pitchFamily="18" charset="0"/>
                <a:cs typeface="Times New Roman" panose="02020603050405020304" pitchFamily="18" charset="0"/>
              </a:rPr>
              <a:t>Производительность </a:t>
            </a:r>
            <a:r>
              <a:rPr lang="ru-RU" b="1" dirty="0">
                <a:latin typeface="Times New Roman" panose="02020603050405020304" pitchFamily="18" charset="0"/>
                <a:cs typeface="Times New Roman" panose="02020603050405020304" pitchFamily="18" charset="0"/>
              </a:rPr>
              <a:t>ультразвукового контроля с ФР примерно в 3–4 раза выше, чем у традиционного УЗК</a:t>
            </a:r>
            <a:r>
              <a:rPr lang="ru-RU" b="1" dirty="0" smtClean="0">
                <a:latin typeface="Times New Roman" panose="02020603050405020304" pitchFamily="18" charset="0"/>
                <a:cs typeface="Times New Roman" panose="02020603050405020304" pitchFamily="18" charset="0"/>
              </a:rPr>
              <a:t>;</a:t>
            </a:r>
          </a:p>
          <a:p>
            <a:pPr lvl="0" algn="just"/>
            <a:r>
              <a:rPr lang="ru-RU" b="1" dirty="0" smtClean="0">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дифракционно</a:t>
            </a:r>
            <a:r>
              <a:rPr lang="ru-RU" b="1" dirty="0">
                <a:solidFill>
                  <a:srgbClr val="FF0000"/>
                </a:solidFill>
                <a:latin typeface="Times New Roman" panose="02020603050405020304" pitchFamily="18" charset="0"/>
                <a:cs typeface="Times New Roman" panose="02020603050405020304" pitchFamily="18" charset="0"/>
              </a:rPr>
              <a:t>-временном методе (</a:t>
            </a:r>
            <a:r>
              <a:rPr lang="ru-RU" b="1" dirty="0" err="1">
                <a:solidFill>
                  <a:srgbClr val="FF0000"/>
                </a:solidFill>
                <a:latin typeface="Times New Roman" panose="02020603050405020304" pitchFamily="18" charset="0"/>
                <a:cs typeface="Times New Roman" panose="02020603050405020304" pitchFamily="18" charset="0"/>
              </a:rPr>
              <a:t>Time</a:t>
            </a:r>
            <a:r>
              <a:rPr lang="ru-RU" b="1" dirty="0">
                <a:solidFill>
                  <a:srgbClr val="FF0000"/>
                </a:solidFill>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of</a:t>
            </a:r>
            <a:r>
              <a:rPr lang="ru-RU" b="1" dirty="0">
                <a:solidFill>
                  <a:srgbClr val="FF0000"/>
                </a:solidFill>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Flight</a:t>
            </a:r>
            <a:r>
              <a:rPr lang="ru-RU" b="1" dirty="0">
                <a:solidFill>
                  <a:srgbClr val="FF0000"/>
                </a:solidFill>
                <a:latin typeface="Times New Roman" panose="02020603050405020304" pitchFamily="18" charset="0"/>
                <a:cs typeface="Times New Roman" panose="02020603050405020304" pitchFamily="18" charset="0"/>
              </a:rPr>
              <a:t> </a:t>
            </a:r>
            <a:r>
              <a:rPr lang="ru-RU" b="1" dirty="0" err="1">
                <a:solidFill>
                  <a:srgbClr val="FF0000"/>
                </a:solidFill>
                <a:latin typeface="Times New Roman" panose="02020603050405020304" pitchFamily="18" charset="0"/>
                <a:cs typeface="Times New Roman" panose="02020603050405020304" pitchFamily="18" charset="0"/>
              </a:rPr>
              <a:t>Diffraction</a:t>
            </a:r>
            <a:r>
              <a:rPr lang="ru-RU" b="1" dirty="0">
                <a:solidFill>
                  <a:srgbClr val="FF0000"/>
                </a:solidFill>
                <a:latin typeface="Times New Roman" panose="02020603050405020304" pitchFamily="18" charset="0"/>
                <a:cs typeface="Times New Roman" panose="02020603050405020304" pitchFamily="18" charset="0"/>
              </a:rPr>
              <a:t>, сокращённо – TOFD). </a:t>
            </a:r>
            <a:r>
              <a:rPr lang="ru-RU" b="1" dirty="0">
                <a:latin typeface="Times New Roman" panose="02020603050405020304" pitchFamily="18" charset="0"/>
                <a:cs typeface="Times New Roman" panose="02020603050405020304" pitchFamily="18" charset="0"/>
              </a:rPr>
              <a:t>Суть технологии – регистрация поперечных и продольных (боковых) волн, дифрагированных на краях несплошностей. Метод предполагает использование двух наклонных датчиков для излучения и приёма волн, расположенные по обе стороны сварного шва. «Натыкаясь» на дефект, волны изменяют своё направление и время прохода. Последний показатель в режиме TOFD считается ключевым. Дифракционно-временной метод эффективно выявляет точечные дефекты, выходящие на поверхность трещины, вогнутость, непровары в корне, расслоения, питтинговую коррозию и пр. Точность измерений достигает ±1 мм. </a:t>
            </a:r>
          </a:p>
        </p:txBody>
      </p:sp>
    </p:spTree>
    <p:extLst>
      <p:ext uri="{BB962C8B-B14F-4D97-AF65-F5344CB8AC3E}">
        <p14:creationId xmlns:p14="http://schemas.microsoft.com/office/powerpoint/2010/main" val="19808739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471" y="0"/>
            <a:ext cx="11954435" cy="6401753"/>
          </a:xfrm>
          <a:prstGeom prst="rect">
            <a:avLst/>
          </a:prstGeom>
        </p:spPr>
        <p:txBody>
          <a:bodyPr wrap="square">
            <a:spAutoFit/>
          </a:bodyPr>
          <a:lstStyle/>
          <a:p>
            <a:pPr marR="333375" algn="just" fontAlgn="base">
              <a:spcBef>
                <a:spcPts val="600"/>
              </a:spcBef>
              <a:spcAft>
                <a:spcPts val="600"/>
              </a:spcAf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Полученные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результаты анализируются.</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333375" algn="just" fontAlgn="base">
              <a:lnSpc>
                <a:spcPct val="150000"/>
              </a:lnSpc>
            </a:pP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результате специалист может:</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33375" lvl="0" indent="-342900" algn="just" fontAlgn="base">
              <a:lnSpc>
                <a:spcPct val="150000"/>
              </a:lnSpc>
              <a:tabLst>
                <a:tab pos="457200" algn="l"/>
              </a:tabLst>
            </a:pP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детализировать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размеры </a:t>
            </a: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дефекта;</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33375" lvl="0" indent="-342900" algn="just" fontAlgn="base">
              <a:lnSpc>
                <a:spcPct val="150000"/>
              </a:lnSpc>
              <a:tabLst>
                <a:tab pos="457200" algn="l"/>
              </a:tabLst>
            </a:pP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определить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вид повреждения, классифицируя его как протяженный или </a:t>
            </a: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точечный;</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33375" lvl="0" indent="-342900" algn="just" fontAlgn="base">
              <a:lnSpc>
                <a:spcPct val="150000"/>
              </a:lnSpc>
              <a:tabLst>
                <a:tab pos="457200" algn="l"/>
              </a:tabLst>
            </a:pP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установить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форму дефекта (объемный или плоскостной</a:t>
            </a: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33375" lvl="0" indent="-342900" algn="just" fontAlgn="base">
              <a:lnSpc>
                <a:spcPct val="150000"/>
              </a:lnSpc>
              <a:tabLst>
                <a:tab pos="457200" algn="l"/>
              </a:tabLst>
            </a:pP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выяснить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глубину залегания деформации и решить другие задачи.</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33375" algn="just" fontAlgn="base">
              <a:spcBef>
                <a:spcPts val="600"/>
              </a:spcBef>
              <a:spcAft>
                <a:spcPts val="600"/>
              </a:spcAf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Ключевые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параметры изъяна определяются в ходе ультразвуковой методики по времени распространения ультразвука внутри материала, из которого изготовлено изделие.</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333375" algn="just" fontAlgn="base">
              <a:spcBef>
                <a:spcPts val="600"/>
              </a:spcBef>
              <a:spcAft>
                <a:spcPts val="600"/>
              </a:spcAf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Традиционно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ультразвуковой контроль сварных соединений проводится в диапазоне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от 0,5 до 10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МГц.</a:t>
            </a:r>
          </a:p>
          <a:p>
            <a:pPr marR="333375" algn="just" fontAlgn="base">
              <a:spcBef>
                <a:spcPts val="600"/>
              </a:spcBef>
              <a:spcAft>
                <a:spcPts val="60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Специалисты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могут выявить большое количество различных дефектов в изделиях из металла и целых строительных конструкциях. </a:t>
            </a:r>
            <a:endPar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endParaRPr>
          </a:p>
          <a:p>
            <a:pPr marR="333375" algn="just" fontAlgn="base">
              <a:spcBef>
                <a:spcPts val="600"/>
              </a:spcBef>
              <a:spcAft>
                <a:spcPts val="600"/>
              </a:spcAft>
            </a:pP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некоторых случаях ультразвуковой контроль сварных швов выполняется импульсами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 частотой до 20 МГц.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При использовании данной методики можно обнаружить даже самые незначительные изъяны.</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333375" algn="just" fontAlgn="base">
              <a:lnSpc>
                <a:spcPct val="150000"/>
              </a:lnSpc>
              <a:spcBef>
                <a:spcPts val="600"/>
              </a:spcBef>
              <a:spcAft>
                <a:spcPts val="600"/>
              </a:spcAft>
            </a:pPr>
            <a:r>
              <a:rPr lang="ru-RU" b="1" i="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Низкочастотный </a:t>
            </a:r>
            <a:r>
              <a:rPr lang="ru-RU"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контроль проводится для проверки объектов, обладающих значительной толщиной (отливка, поковка и др.), а также для оценки металлов с крупнозернистой структурой (медь, аустенитная сталь, чугун) и плохим проведением ультразвуковых импульсов.</a:t>
            </a:r>
            <a:endParaRPr lang="ru-RU" b="1" i="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69059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8259" y="0"/>
            <a:ext cx="12003741" cy="6740307"/>
          </a:xfrm>
          <a:prstGeom prst="rect">
            <a:avLst/>
          </a:prstGeom>
        </p:spPr>
        <p:txBody>
          <a:bodyPr wrap="square">
            <a:spAutoFit/>
          </a:bodyPr>
          <a:lstStyle/>
          <a:p>
            <a:pPr marR="333375" fontAlgn="base"/>
            <a:r>
              <a:rPr lang="ru-RU" sz="1600"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С помощью проведения ультразвуковой экспертизы можно с легкостью определить такие дефекты </a:t>
            </a:r>
            <a:r>
              <a:rPr lang="ru-RU" sz="1600"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сварного </a:t>
            </a:r>
            <a:r>
              <a:rPr lang="ru-RU" sz="1600"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соединения, как:</a:t>
            </a:r>
            <a:endParaRPr lang="ru-RU" sz="16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трещины в зоне рядом со швом,</a:t>
            </a:r>
            <a:endParaRPr lang="ru-RU" sz="1600" b="1" i="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поры,</a:t>
            </a:r>
            <a:endParaRPr lang="ru-RU" sz="1600" b="1" i="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непровар,</a:t>
            </a:r>
            <a:endParaRPr lang="ru-RU" sz="1600" b="1" i="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расслоения металла,</a:t>
            </a:r>
            <a:endParaRPr lang="ru-RU" sz="1600" b="1" i="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некачественность шва,</a:t>
            </a:r>
            <a:endParaRPr lang="ru-RU" sz="1600" b="1" i="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свищи,</a:t>
            </a:r>
            <a:endParaRPr lang="ru-RU" sz="1600" b="1" i="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коррозия,</a:t>
            </a:r>
            <a:endParaRPr lang="ru-RU" sz="1600" b="1" i="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участки с искажением размера и несоответствием химического состава,</a:t>
            </a:r>
            <a:endParaRPr lang="ru-RU" sz="1600" b="1" i="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провисание металла в нижней зоне шва</a:t>
            </a:r>
            <a:r>
              <a:rPr lang="ru-RU" sz="1600" b="1" i="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t>
            </a:r>
          </a:p>
          <a:p>
            <a:pPr marR="333375" lvl="0" fontAlgn="base">
              <a:buSzPts val="1000"/>
              <a:tabLst>
                <a:tab pos="457200" algn="l"/>
              </a:tabLst>
            </a:pPr>
            <a:endParaRPr lang="ru-RU" sz="16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33375" marR="333375" fontAlgn="base"/>
            <a:r>
              <a:rPr lang="ru-RU" sz="16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Исследование сварного соединения можно проводить в таких металлах, как:</a:t>
            </a:r>
            <a:endParaRPr lang="ru-RU" sz="1600"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медь,</a:t>
            </a:r>
            <a:endParaRPr lang="ru-RU" sz="1600"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легированные и аустенитные стали,</a:t>
            </a:r>
            <a:endParaRPr lang="ru-RU" sz="1600"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чугун и др</a:t>
            </a:r>
            <a:r>
              <a:rPr lang="ru-RU" sz="16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marR="333375" lvl="0" fontAlgn="base">
              <a:buSzPts val="1000"/>
              <a:tabLst>
                <a:tab pos="457200" algn="l"/>
              </a:tabLst>
            </a:pPr>
            <a:endParaRPr lang="ru-RU" sz="16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33375" marR="333375" fontAlgn="base"/>
            <a:r>
              <a:rPr lang="ru-RU" sz="1600"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Проверкам подвергаются следующие </a:t>
            </a:r>
            <a:endParaRPr lang="ru-RU" sz="1600"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endParaRPr>
          </a:p>
          <a:p>
            <a:pPr marR="333375" fontAlgn="base"/>
            <a:r>
              <a:rPr lang="ru-RU" sz="1600"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разновидности </a:t>
            </a:r>
            <a:r>
              <a:rPr lang="ru-RU" sz="1600"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швов:</a:t>
            </a:r>
            <a:endParaRPr lang="ru-RU" sz="16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плоские,</a:t>
            </a:r>
            <a:endParaRPr lang="ru-RU" sz="16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продольные,</a:t>
            </a:r>
            <a:endParaRPr lang="ru-RU" sz="16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кольцевые</a:t>
            </a:r>
            <a:r>
              <a:rPr lang="ru-RU" sz="1600"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a:t>
            </a:r>
          </a:p>
          <a:p>
            <a:pPr marR="333375" lvl="0" fontAlgn="base">
              <a:buSzPts val="1000"/>
              <a:tabLst>
                <a:tab pos="457200" algn="l"/>
              </a:tabLst>
            </a:pPr>
            <a:endParaRPr lang="ru-RU" sz="16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33375" marR="333375" fontAlgn="base"/>
            <a:r>
              <a:rPr lang="ru-RU" sz="16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Также оцениваются:</a:t>
            </a:r>
            <a:endParaRPr lang="ru-RU" sz="1600"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тавровые соединения,</a:t>
            </a:r>
            <a:endParaRPr lang="ru-RU" sz="1600"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сварные стыки,</a:t>
            </a:r>
            <a:endParaRPr lang="ru-RU" sz="1600"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buSzPts val="1000"/>
              <a:buFont typeface="Symbol" panose="05050102010706020507" pitchFamily="18" charset="2"/>
              <a:buChar char=""/>
              <a:tabLst>
                <a:tab pos="457200" algn="l"/>
              </a:tabLst>
            </a:pPr>
            <a:r>
              <a:rPr lang="ru-RU" sz="16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сварные трубы.</a:t>
            </a:r>
            <a:endParaRPr lang="ru-RU" sz="16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Рисунок 2"/>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148918" y="336176"/>
            <a:ext cx="3644153" cy="3281928"/>
          </a:xfrm>
          <a:prstGeom prst="rect">
            <a:avLst/>
          </a:prstGeom>
          <a:ln>
            <a:solidFill>
              <a:schemeClr val="tx1"/>
            </a:solidFill>
          </a:ln>
        </p:spPr>
      </p:pic>
      <p:pic>
        <p:nvPicPr>
          <p:cNvPr id="4" name="Рисунок 3"/>
          <p:cNvPicPr/>
          <p:nvPr/>
        </p:nvPicPr>
        <p:blipFill>
          <a:blip r:embed="rId4">
            <a:duotone>
              <a:prstClr val="black"/>
              <a:srgbClr val="D9C3A5">
                <a:tint val="50000"/>
                <a:satMod val="180000"/>
              </a:srgbClr>
            </a:duotone>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8148917" y="3859306"/>
            <a:ext cx="3644153" cy="2770094"/>
          </a:xfrm>
          <a:prstGeom prst="rect">
            <a:avLst/>
          </a:prstGeom>
          <a:ln>
            <a:solidFill>
              <a:schemeClr val="tx1"/>
            </a:solidFill>
          </a:ln>
        </p:spPr>
      </p:pic>
      <p:pic>
        <p:nvPicPr>
          <p:cNvPr id="5" name="Рисунок 4" descr="2.jpg"/>
          <p:cNvPicPr/>
          <p:nvPr/>
        </p:nvPicPr>
        <p:blipFill>
          <a:blip r:embed="rId6">
            <a:extLst>
              <a:ext uri="{28A0092B-C50C-407E-A947-70E740481C1C}">
                <a14:useLocalDpi xmlns:a14="http://schemas.microsoft.com/office/drawing/2010/main" val="0"/>
              </a:ext>
            </a:extLst>
          </a:blip>
          <a:srcRect/>
          <a:stretch>
            <a:fillRect/>
          </a:stretch>
        </p:blipFill>
        <p:spPr bwMode="auto">
          <a:xfrm>
            <a:off x="4287500" y="3370153"/>
            <a:ext cx="3229405" cy="3259247"/>
          </a:xfrm>
          <a:prstGeom prst="rect">
            <a:avLst/>
          </a:prstGeom>
          <a:noFill/>
          <a:ln>
            <a:solidFill>
              <a:schemeClr val="tx1"/>
            </a:solidFill>
          </a:ln>
        </p:spPr>
      </p:pic>
    </p:spTree>
    <p:extLst>
      <p:ext uri="{BB962C8B-B14F-4D97-AF65-F5344CB8AC3E}">
        <p14:creationId xmlns:p14="http://schemas.microsoft.com/office/powerpoint/2010/main" val="17450285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918" y="0"/>
            <a:ext cx="12044082" cy="6063198"/>
          </a:xfrm>
          <a:prstGeom prst="rect">
            <a:avLst/>
          </a:prstGeom>
        </p:spPr>
        <p:txBody>
          <a:bodyPr wrap="square">
            <a:spAutoFit/>
          </a:bodyPr>
          <a:lstStyle/>
          <a:p>
            <a:pPr marL="323850" marR="323850" algn="just" fontAlgn="base">
              <a:spcBef>
                <a:spcPts val="600"/>
              </a:spcBef>
              <a:spcAft>
                <a:spcPts val="600"/>
              </a:spcAft>
            </a:pPr>
            <a:r>
              <a:rPr lang="ru-RU"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Геометрические рамки ультразвуковой дефектоскопии</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Максимальная глубина залегания сварного соединения: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10 метров.</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Минимальная глубина сварных швов: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3-4 мм.</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Минимальная толщина шва: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8-10 мм (зависит от прибора).</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Максимальная толщина металла: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500-800 мм.</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23850" marR="323850" algn="just" fontAlgn="base">
              <a:spcBef>
                <a:spcPts val="600"/>
              </a:spcBef>
              <a:spcAft>
                <a:spcPts val="600"/>
              </a:spcAft>
            </a:pPr>
            <a:r>
              <a:rPr lang="ru-RU"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Основные методы </a:t>
            </a:r>
            <a:r>
              <a:rPr lang="ru-RU"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ультразвуковой дефектоскопии </a:t>
            </a:r>
          </a:p>
          <a:p>
            <a:pPr marL="323850" marR="323850" algn="just" fontAlgn="base">
              <a:spcBef>
                <a:spcPts val="600"/>
              </a:spcBef>
              <a:spcAft>
                <a:spcPts val="600"/>
              </a:spcAf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Теневой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метод</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Данная методика заключается в контроле уменьшения амплитуды колебаний отраженного и прошедшего импульсов.</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Зеркально-теневой метод.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При таком способе дефекты швов обнаруживаются по коэффициенту затухания отраженного ультразвукового колебания.</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333375" lvl="0" indent="-342900" algn="just" fontAlgn="base">
              <a:spcBef>
                <a:spcPts val="600"/>
              </a:spcBef>
              <a:spcAft>
                <a:spcPts val="600"/>
              </a:spcAft>
              <a:tabLst>
                <a:tab pos="457200" algn="l"/>
              </a:tabLst>
            </a:pP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Эхо-зеркальный метод</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Данный способ, который также называют “Тандем”, заключается в использовании двух ультразвуковых аппаратов. Они работают одновременно и устанавливаются с одной стороны объекта. Сгенерированные колебания отражаются на приемник</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Дельта-метод.</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Основывается на контроле ультразвуковой энергии, которая отражается от дефекта.</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Эхо-метод.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Данная методика основана на регистрации ультразвукового сигнала, который отражается от дефекта.</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Рисунок 2" descr="1.jpg"/>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7866529" y="195375"/>
            <a:ext cx="3829311" cy="2373013"/>
          </a:xfrm>
          <a:prstGeom prst="rect">
            <a:avLst/>
          </a:prstGeom>
          <a:noFill/>
          <a:ln>
            <a:noFill/>
          </a:ln>
        </p:spPr>
      </p:pic>
    </p:spTree>
    <p:extLst>
      <p:ext uri="{BB962C8B-B14F-4D97-AF65-F5344CB8AC3E}">
        <p14:creationId xmlns:p14="http://schemas.microsoft.com/office/powerpoint/2010/main" val="1720638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024" y="0"/>
            <a:ext cx="11967882" cy="5478423"/>
          </a:xfrm>
          <a:prstGeom prst="rect">
            <a:avLst/>
          </a:prstGeom>
        </p:spPr>
        <p:txBody>
          <a:bodyPr wrap="square">
            <a:spAutoFit/>
          </a:bodyPr>
          <a:lstStyle/>
          <a:p>
            <a:pPr marL="323850" marR="323850" fontAlgn="base">
              <a:spcBef>
                <a:spcPts val="600"/>
              </a:spcBef>
              <a:spcAft>
                <a:spcPts val="600"/>
              </a:spcAft>
            </a:pPr>
            <a:r>
              <a:rPr lang="ru-RU"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Достоинства и недостатки </a:t>
            </a:r>
            <a:r>
              <a:rPr lang="ru-RU"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ультразвуковой дефектоскопии </a:t>
            </a:r>
          </a:p>
          <a:p>
            <a:pPr marL="323850" marR="323850" fontAlgn="base">
              <a:spcBef>
                <a:spcPts val="600"/>
              </a:spcBef>
              <a:spcAft>
                <a:spcPts val="600"/>
              </a:spcAft>
            </a:pPr>
            <a:r>
              <a:rPr lang="ru-RU" b="1" dirty="0" smtClean="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Ультразвуковая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методика отличается множеством достоинств.</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33375" marR="333375" fontAlgn="base">
              <a:spcBef>
                <a:spcPts val="600"/>
              </a:spcBef>
              <a:spcAft>
                <a:spcPts val="600"/>
              </a:spcAft>
            </a:pP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В их числе:</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1.Абсолютная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безопасность для персонала.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Ультразвуковые волны в отличие от рентгеновского излучения не наносят вреда человеку, который занимается контролем.</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2.Возможности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использования методики на действующих объектах</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При этом их не нужно выводить из эксплуатации даже на короткий срок.</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3.Мобильность</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Современные УЗ-дефектоскопы являются портативными. Их можно использовать там, где необходимо. Приборы не занимают много места и отличаются относительно небольшим весом.</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4.Отсутствие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риска повреждения исследуемого объекта.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Изделия не разрушаются в ходе контроля.</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5.Невысокая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стоимость</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Ультразвуковой контроль доступен для многих организаций. Благодаря этому методика приобретает все большую популярность.</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6.Высокая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точность и скорость проведения экспертизы сварных швов</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На время исследования не нужно останавливать производство. Экспертиза может проводиться очень быстро. При этом ее результаты вы получите тут же.</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91561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918" y="0"/>
            <a:ext cx="12044082" cy="6309420"/>
          </a:xfrm>
          <a:prstGeom prst="rect">
            <a:avLst/>
          </a:prstGeom>
        </p:spPr>
        <p:txBody>
          <a:bodyPr wrap="square">
            <a:spAutoFit/>
          </a:bodyPr>
          <a:lstStyle/>
          <a:p>
            <a:pPr marL="333375" marR="333375" algn="just" fontAlgn="base">
              <a:spcBef>
                <a:spcPts val="600"/>
              </a:spcBef>
              <a:spcAft>
                <a:spcPts val="600"/>
              </a:spcAf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 сожалению, метод не лишен недостатков.</a:t>
            </a:r>
            <a:endParaRPr lang="ru-RU"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33375" marR="333375" algn="just" fontAlgn="base">
              <a:spcBef>
                <a:spcPts val="600"/>
              </a:spcBef>
              <a:spcAft>
                <a:spcPts val="600"/>
              </a:spcAft>
            </a:pP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К ним относят:</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1.Невозможность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получения точных размеров дефектов.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Одинаковые по размеру и форме изъяны, заполненные шлаком и воздухом, способны отражать импульсы по разному. Из-за этого при контроле могут возникать ошибки.</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2.Отсутствие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возможности оценить все изъяны</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Ультразвуковой контроль выявляет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не 100% дефектов</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3.Сложность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анализа некрупных деталей небольшой толщины</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Также усложняется процедура контроля швов на объектах сложной формы с криволинейной геометрией.</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4.Необходимость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в подготовке металлических поверхностей.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Перед контролем необходимо очищать изделия от ржавчины, окалины и иных загрязнений.</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5.Затрудненность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исследования металлов с высокой зернистостью.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Это связано с тем, что они способны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глушить"</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 ультразвук.</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333375" lvl="0" indent="-342900" algn="just" fontAlgn="base">
              <a:spcBef>
                <a:spcPts val="600"/>
              </a:spcBef>
              <a:spcAft>
                <a:spcPts val="600"/>
              </a:spcAft>
              <a:tabLst>
                <a:tab pos="457200" algn="l"/>
              </a:tabLst>
            </a:pPr>
            <a:r>
              <a:rPr lang="ru-RU" b="1" dirty="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6.Необходимость </a:t>
            </a:r>
            <a:r>
              <a:rPr lang="ru-RU"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в покрытии контролируемого участка специальным контактным составом. </a:t>
            </a:r>
            <a:r>
              <a:rPr lang="ru-RU" b="1" dirty="0">
                <a:solidFill>
                  <a:srgbClr val="292929"/>
                </a:solidFill>
                <a:latin typeface="Times New Roman" panose="02020603050405020304" pitchFamily="18" charset="0"/>
                <a:ea typeface="Times New Roman" panose="02020603050405020304" pitchFamily="18" charset="0"/>
                <a:cs typeface="Times New Roman" panose="02020603050405020304" pitchFamily="18" charset="0"/>
              </a:rPr>
              <a:t>Обычно используются глицерин, машинное масло или особый гель. Данные составы обеспечивают оптимальный акустический контакт.</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333375" algn="just" fontAlgn="base">
              <a:spcBef>
                <a:spcPts val="600"/>
              </a:spcBef>
              <a:spcAft>
                <a:spcPts val="600"/>
              </a:spcAft>
            </a:pP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Несмотря на имеющиеся недостатки методика контроля является наиболее надежной. Она позволяет выявить многочисленные дефекты. Безусловно, операцию должны проводить специалисты. Только они способны грамотно истолковать результаты экспертизы и предоставить их вам.</a:t>
            </a:r>
            <a:endParaRPr lang="ru-RU"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2456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54188" y="2339788"/>
            <a:ext cx="4894729"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rgbClr val="C00000"/>
                </a:solidFill>
                <a:latin typeface="Times New Roman" panose="02020603050405020304" pitchFamily="18" charset="0"/>
                <a:cs typeface="Times New Roman" panose="02020603050405020304" pitchFamily="18" charset="0"/>
              </a:rPr>
              <a:t>БЛАГОДАРЮ ЗА ВНИМАНИЕ!</a:t>
            </a:r>
            <a:endParaRPr lang="ru-RU"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39879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TotalTime>
  <Words>1901</Words>
  <Application>Microsoft Office PowerPoint</Application>
  <PresentationFormat>Широкоэкранный</PresentationFormat>
  <Paragraphs>126</Paragraphs>
  <Slides>16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16</vt:i4>
      </vt:variant>
    </vt:vector>
  </HeadingPairs>
  <TitlesOfParts>
    <vt:vector size="22" baseType="lpstr">
      <vt:lpstr>Arial</vt:lpstr>
      <vt:lpstr>Calibri</vt:lpstr>
      <vt:lpstr>Calibri Light</vt:lpstr>
      <vt:lpstr>Symbol</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RePack by Diakov</cp:lastModifiedBy>
  <cp:revision>9</cp:revision>
  <dcterms:created xsi:type="dcterms:W3CDTF">2022-12-04T04:52:18Z</dcterms:created>
  <dcterms:modified xsi:type="dcterms:W3CDTF">2022-12-04T06:30:56Z</dcterms:modified>
</cp:coreProperties>
</file>